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67" r:id="rId5"/>
    <p:sldId id="263" r:id="rId6"/>
    <p:sldId id="264" r:id="rId7"/>
    <p:sldId id="265" r:id="rId8"/>
    <p:sldId id="266" r:id="rId9"/>
    <p:sldId id="268" r:id="rId10"/>
    <p:sldId id="259" r:id="rId11"/>
    <p:sldId id="260" r:id="rId12"/>
    <p:sldId id="282" r:id="rId13"/>
    <p:sldId id="279" r:id="rId14"/>
    <p:sldId id="281" r:id="rId15"/>
    <p:sldId id="261" r:id="rId16"/>
    <p:sldId id="277" r:id="rId17"/>
    <p:sldId id="278" r:id="rId18"/>
    <p:sldId id="280" r:id="rId19"/>
    <p:sldId id="283" r:id="rId20"/>
    <p:sldId id="285" r:id="rId21"/>
    <p:sldId id="262" r:id="rId22"/>
    <p:sldId id="271" r:id="rId23"/>
    <p:sldId id="272" r:id="rId24"/>
    <p:sldId id="289" r:id="rId25"/>
    <p:sldId id="273" r:id="rId26"/>
    <p:sldId id="275" r:id="rId27"/>
    <p:sldId id="274" r:id="rId28"/>
    <p:sldId id="270" r:id="rId29"/>
    <p:sldId id="269" r:id="rId30"/>
    <p:sldId id="284" r:id="rId31"/>
    <p:sldId id="286" r:id="rId32"/>
    <p:sldId id="287" r:id="rId33"/>
    <p:sldId id="288" r:id="rId34"/>
    <p:sldId id="292" r:id="rId35"/>
    <p:sldId id="290"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FE16BD-4989-4806-A0B7-3153BA9B65C9}"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D56C7-C163-4D32-A760-3FA222228153}" type="slidenum">
              <a:rPr lang="en-US" smtClean="0"/>
              <a:t>‹#›</a:t>
            </a:fld>
            <a:endParaRPr lang="en-US"/>
          </a:p>
        </p:txBody>
      </p:sp>
    </p:spTree>
    <p:extLst>
      <p:ext uri="{BB962C8B-B14F-4D97-AF65-F5344CB8AC3E}">
        <p14:creationId xmlns:p14="http://schemas.microsoft.com/office/powerpoint/2010/main" val="3600246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D56C7-C163-4D32-A760-3FA222228153}" type="slidenum">
              <a:rPr lang="en-US" smtClean="0"/>
              <a:t>4</a:t>
            </a:fld>
            <a:endParaRPr lang="en-US"/>
          </a:p>
        </p:txBody>
      </p:sp>
    </p:spTree>
    <p:extLst>
      <p:ext uri="{BB962C8B-B14F-4D97-AF65-F5344CB8AC3E}">
        <p14:creationId xmlns:p14="http://schemas.microsoft.com/office/powerpoint/2010/main" val="1725790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D56C7-C163-4D32-A760-3FA222228153}" type="slidenum">
              <a:rPr lang="en-US" smtClean="0"/>
              <a:t>24</a:t>
            </a:fld>
            <a:endParaRPr lang="en-US"/>
          </a:p>
        </p:txBody>
      </p:sp>
    </p:spTree>
    <p:extLst>
      <p:ext uri="{BB962C8B-B14F-4D97-AF65-F5344CB8AC3E}">
        <p14:creationId xmlns:p14="http://schemas.microsoft.com/office/powerpoint/2010/main" val="310471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D56C7-C163-4D32-A760-3FA222228153}" type="slidenum">
              <a:rPr lang="en-US" smtClean="0"/>
              <a:t>25</a:t>
            </a:fld>
            <a:endParaRPr lang="en-US"/>
          </a:p>
        </p:txBody>
      </p:sp>
    </p:spTree>
    <p:extLst>
      <p:ext uri="{BB962C8B-B14F-4D97-AF65-F5344CB8AC3E}">
        <p14:creationId xmlns:p14="http://schemas.microsoft.com/office/powerpoint/2010/main" val="261856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A2F8-C4E8-FEAA-9B82-CF1C9483FB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F8D535-2800-9E7E-F756-09925BD50D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D3427D-9244-1F4D-C5AC-7E5011F79C26}"/>
              </a:ext>
            </a:extLst>
          </p:cNvPr>
          <p:cNvSpPr>
            <a:spLocks noGrp="1"/>
          </p:cNvSpPr>
          <p:nvPr>
            <p:ph type="dt" sz="half" idx="10"/>
          </p:nvPr>
        </p:nvSpPr>
        <p:spPr/>
        <p:txBody>
          <a:bodyPr/>
          <a:lstStyle/>
          <a:p>
            <a:fld id="{81D7D45D-8E69-43EF-A556-6E051E9885DB}" type="datetimeFigureOut">
              <a:rPr lang="en-US" smtClean="0"/>
              <a:t>11/18/2024</a:t>
            </a:fld>
            <a:endParaRPr lang="en-US"/>
          </a:p>
        </p:txBody>
      </p:sp>
      <p:sp>
        <p:nvSpPr>
          <p:cNvPr id="5" name="Footer Placeholder 4">
            <a:extLst>
              <a:ext uri="{FF2B5EF4-FFF2-40B4-BE49-F238E27FC236}">
                <a16:creationId xmlns:a16="http://schemas.microsoft.com/office/drawing/2014/main" id="{434CF340-B561-C502-E416-B3C8B254C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538B8-DF9A-6B04-C145-F3BE66A0830C}"/>
              </a:ext>
            </a:extLst>
          </p:cNvPr>
          <p:cNvSpPr>
            <a:spLocks noGrp="1"/>
          </p:cNvSpPr>
          <p:nvPr>
            <p:ph type="sldNum" sz="quarter" idx="12"/>
          </p:nvPr>
        </p:nvSpPr>
        <p:spPr/>
        <p:txBody>
          <a:bodyPr/>
          <a:lstStyle/>
          <a:p>
            <a:fld id="{627E4C80-157B-4AFD-8E27-2DF7202327AC}" type="slidenum">
              <a:rPr lang="en-US" smtClean="0"/>
              <a:t>‹#›</a:t>
            </a:fld>
            <a:endParaRPr lang="en-US"/>
          </a:p>
        </p:txBody>
      </p:sp>
    </p:spTree>
    <p:extLst>
      <p:ext uri="{BB962C8B-B14F-4D97-AF65-F5344CB8AC3E}">
        <p14:creationId xmlns:p14="http://schemas.microsoft.com/office/powerpoint/2010/main" val="3970629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C71-76FF-2FEF-7349-7BFD93FFE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2D79A7-2FF3-9B4B-7127-1ABBD48F9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32E39-47D6-8F59-DFA5-09A30BE83830}"/>
              </a:ext>
            </a:extLst>
          </p:cNvPr>
          <p:cNvSpPr>
            <a:spLocks noGrp="1"/>
          </p:cNvSpPr>
          <p:nvPr>
            <p:ph type="dt" sz="half" idx="10"/>
          </p:nvPr>
        </p:nvSpPr>
        <p:spPr/>
        <p:txBody>
          <a:bodyPr/>
          <a:lstStyle/>
          <a:p>
            <a:fld id="{81D7D45D-8E69-43EF-A556-6E051E9885DB}" type="datetimeFigureOut">
              <a:rPr lang="en-US" smtClean="0"/>
              <a:t>11/18/2024</a:t>
            </a:fld>
            <a:endParaRPr lang="en-US"/>
          </a:p>
        </p:txBody>
      </p:sp>
      <p:sp>
        <p:nvSpPr>
          <p:cNvPr id="5" name="Footer Placeholder 4">
            <a:extLst>
              <a:ext uri="{FF2B5EF4-FFF2-40B4-BE49-F238E27FC236}">
                <a16:creationId xmlns:a16="http://schemas.microsoft.com/office/drawing/2014/main" id="{CAB4AFE7-C809-7563-959E-D97D834E8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C15FA-0AB5-08AE-68E6-92B0392D30E3}"/>
              </a:ext>
            </a:extLst>
          </p:cNvPr>
          <p:cNvSpPr>
            <a:spLocks noGrp="1"/>
          </p:cNvSpPr>
          <p:nvPr>
            <p:ph type="sldNum" sz="quarter" idx="12"/>
          </p:nvPr>
        </p:nvSpPr>
        <p:spPr/>
        <p:txBody>
          <a:bodyPr/>
          <a:lstStyle/>
          <a:p>
            <a:fld id="{627E4C80-157B-4AFD-8E27-2DF7202327AC}" type="slidenum">
              <a:rPr lang="en-US" smtClean="0"/>
              <a:t>‹#›</a:t>
            </a:fld>
            <a:endParaRPr lang="en-US"/>
          </a:p>
        </p:txBody>
      </p:sp>
    </p:spTree>
    <p:extLst>
      <p:ext uri="{BB962C8B-B14F-4D97-AF65-F5344CB8AC3E}">
        <p14:creationId xmlns:p14="http://schemas.microsoft.com/office/powerpoint/2010/main" val="4204134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2295B1-57DB-69B4-F51D-C69C7790B3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608F87-AC74-5413-5D66-D26934369B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481627-1ECD-CF02-15A1-59FA12B86B62}"/>
              </a:ext>
            </a:extLst>
          </p:cNvPr>
          <p:cNvSpPr>
            <a:spLocks noGrp="1"/>
          </p:cNvSpPr>
          <p:nvPr>
            <p:ph type="dt" sz="half" idx="10"/>
          </p:nvPr>
        </p:nvSpPr>
        <p:spPr/>
        <p:txBody>
          <a:bodyPr/>
          <a:lstStyle/>
          <a:p>
            <a:fld id="{81D7D45D-8E69-43EF-A556-6E051E9885DB}" type="datetimeFigureOut">
              <a:rPr lang="en-US" smtClean="0"/>
              <a:t>11/18/2024</a:t>
            </a:fld>
            <a:endParaRPr lang="en-US"/>
          </a:p>
        </p:txBody>
      </p:sp>
      <p:sp>
        <p:nvSpPr>
          <p:cNvPr id="5" name="Footer Placeholder 4">
            <a:extLst>
              <a:ext uri="{FF2B5EF4-FFF2-40B4-BE49-F238E27FC236}">
                <a16:creationId xmlns:a16="http://schemas.microsoft.com/office/drawing/2014/main" id="{3D69A306-DF63-8D55-CD5C-F2710EBD4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6A1DC-3771-A81B-A0C8-20BF2598321F}"/>
              </a:ext>
            </a:extLst>
          </p:cNvPr>
          <p:cNvSpPr>
            <a:spLocks noGrp="1"/>
          </p:cNvSpPr>
          <p:nvPr>
            <p:ph type="sldNum" sz="quarter" idx="12"/>
          </p:nvPr>
        </p:nvSpPr>
        <p:spPr/>
        <p:txBody>
          <a:bodyPr/>
          <a:lstStyle/>
          <a:p>
            <a:fld id="{627E4C80-157B-4AFD-8E27-2DF7202327AC}" type="slidenum">
              <a:rPr lang="en-US" smtClean="0"/>
              <a:t>‹#›</a:t>
            </a:fld>
            <a:endParaRPr lang="en-US"/>
          </a:p>
        </p:txBody>
      </p:sp>
    </p:spTree>
    <p:extLst>
      <p:ext uri="{BB962C8B-B14F-4D97-AF65-F5344CB8AC3E}">
        <p14:creationId xmlns:p14="http://schemas.microsoft.com/office/powerpoint/2010/main" val="2062936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6159-6B82-9C5D-6DBE-77BAB483DD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1E6A0-7269-74D8-E20E-E8F7953337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A7CE27-B0C2-C3A1-999B-BBDC445ADDDF}"/>
              </a:ext>
            </a:extLst>
          </p:cNvPr>
          <p:cNvSpPr>
            <a:spLocks noGrp="1"/>
          </p:cNvSpPr>
          <p:nvPr>
            <p:ph type="dt" sz="half" idx="10"/>
          </p:nvPr>
        </p:nvSpPr>
        <p:spPr/>
        <p:txBody>
          <a:bodyPr/>
          <a:lstStyle/>
          <a:p>
            <a:fld id="{81D7D45D-8E69-43EF-A556-6E051E9885DB}" type="datetimeFigureOut">
              <a:rPr lang="en-US" smtClean="0"/>
              <a:t>11/18/2024</a:t>
            </a:fld>
            <a:endParaRPr lang="en-US"/>
          </a:p>
        </p:txBody>
      </p:sp>
      <p:sp>
        <p:nvSpPr>
          <p:cNvPr id="5" name="Footer Placeholder 4">
            <a:extLst>
              <a:ext uri="{FF2B5EF4-FFF2-40B4-BE49-F238E27FC236}">
                <a16:creationId xmlns:a16="http://schemas.microsoft.com/office/drawing/2014/main" id="{CCEAAA44-90C8-4035-E450-A8A3533AA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0A330-4940-45C2-5F92-B0C1509757A2}"/>
              </a:ext>
            </a:extLst>
          </p:cNvPr>
          <p:cNvSpPr>
            <a:spLocks noGrp="1"/>
          </p:cNvSpPr>
          <p:nvPr>
            <p:ph type="sldNum" sz="quarter" idx="12"/>
          </p:nvPr>
        </p:nvSpPr>
        <p:spPr/>
        <p:txBody>
          <a:bodyPr/>
          <a:lstStyle/>
          <a:p>
            <a:fld id="{627E4C80-157B-4AFD-8E27-2DF7202327AC}" type="slidenum">
              <a:rPr lang="en-US" smtClean="0"/>
              <a:t>‹#›</a:t>
            </a:fld>
            <a:endParaRPr lang="en-US"/>
          </a:p>
        </p:txBody>
      </p:sp>
    </p:spTree>
    <p:extLst>
      <p:ext uri="{BB962C8B-B14F-4D97-AF65-F5344CB8AC3E}">
        <p14:creationId xmlns:p14="http://schemas.microsoft.com/office/powerpoint/2010/main" val="106213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22B8-C702-4073-9B13-10BE4A1731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74D2A1-FC5C-B7DA-FD22-69A319445D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C84E49-BD0B-F330-F756-7EAC3CE974CA}"/>
              </a:ext>
            </a:extLst>
          </p:cNvPr>
          <p:cNvSpPr>
            <a:spLocks noGrp="1"/>
          </p:cNvSpPr>
          <p:nvPr>
            <p:ph type="dt" sz="half" idx="10"/>
          </p:nvPr>
        </p:nvSpPr>
        <p:spPr/>
        <p:txBody>
          <a:bodyPr/>
          <a:lstStyle/>
          <a:p>
            <a:fld id="{81D7D45D-8E69-43EF-A556-6E051E9885DB}" type="datetimeFigureOut">
              <a:rPr lang="en-US" smtClean="0"/>
              <a:t>11/18/2024</a:t>
            </a:fld>
            <a:endParaRPr lang="en-US"/>
          </a:p>
        </p:txBody>
      </p:sp>
      <p:sp>
        <p:nvSpPr>
          <p:cNvPr id="5" name="Footer Placeholder 4">
            <a:extLst>
              <a:ext uri="{FF2B5EF4-FFF2-40B4-BE49-F238E27FC236}">
                <a16:creationId xmlns:a16="http://schemas.microsoft.com/office/drawing/2014/main" id="{B1FECA91-A168-D5C7-DA96-BC7F4389B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3DC3D-FBAD-032E-A045-7A6FD99E6F8E}"/>
              </a:ext>
            </a:extLst>
          </p:cNvPr>
          <p:cNvSpPr>
            <a:spLocks noGrp="1"/>
          </p:cNvSpPr>
          <p:nvPr>
            <p:ph type="sldNum" sz="quarter" idx="12"/>
          </p:nvPr>
        </p:nvSpPr>
        <p:spPr/>
        <p:txBody>
          <a:bodyPr/>
          <a:lstStyle/>
          <a:p>
            <a:fld id="{627E4C80-157B-4AFD-8E27-2DF7202327AC}" type="slidenum">
              <a:rPr lang="en-US" smtClean="0"/>
              <a:t>‹#›</a:t>
            </a:fld>
            <a:endParaRPr lang="en-US"/>
          </a:p>
        </p:txBody>
      </p:sp>
    </p:spTree>
    <p:extLst>
      <p:ext uri="{BB962C8B-B14F-4D97-AF65-F5344CB8AC3E}">
        <p14:creationId xmlns:p14="http://schemas.microsoft.com/office/powerpoint/2010/main" val="3516877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A467-F5ED-2ED7-A473-660D6E9B39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B54ECC-BB65-7C98-145D-04E845ED95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3F0E66-F42A-B0FC-E3F3-6A84D2EB15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446EB0-D5E9-537B-5231-293E68B1ACF3}"/>
              </a:ext>
            </a:extLst>
          </p:cNvPr>
          <p:cNvSpPr>
            <a:spLocks noGrp="1"/>
          </p:cNvSpPr>
          <p:nvPr>
            <p:ph type="dt" sz="half" idx="10"/>
          </p:nvPr>
        </p:nvSpPr>
        <p:spPr/>
        <p:txBody>
          <a:bodyPr/>
          <a:lstStyle/>
          <a:p>
            <a:fld id="{81D7D45D-8E69-43EF-A556-6E051E9885DB}" type="datetimeFigureOut">
              <a:rPr lang="en-US" smtClean="0"/>
              <a:t>11/18/2024</a:t>
            </a:fld>
            <a:endParaRPr lang="en-US"/>
          </a:p>
        </p:txBody>
      </p:sp>
      <p:sp>
        <p:nvSpPr>
          <p:cNvPr id="6" name="Footer Placeholder 5">
            <a:extLst>
              <a:ext uri="{FF2B5EF4-FFF2-40B4-BE49-F238E27FC236}">
                <a16:creationId xmlns:a16="http://schemas.microsoft.com/office/drawing/2014/main" id="{BEF2FACE-1105-E74C-007C-E691ED923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92D75-BE22-83D3-40CE-1C2D51609EFC}"/>
              </a:ext>
            </a:extLst>
          </p:cNvPr>
          <p:cNvSpPr>
            <a:spLocks noGrp="1"/>
          </p:cNvSpPr>
          <p:nvPr>
            <p:ph type="sldNum" sz="quarter" idx="12"/>
          </p:nvPr>
        </p:nvSpPr>
        <p:spPr/>
        <p:txBody>
          <a:bodyPr/>
          <a:lstStyle/>
          <a:p>
            <a:fld id="{627E4C80-157B-4AFD-8E27-2DF7202327AC}" type="slidenum">
              <a:rPr lang="en-US" smtClean="0"/>
              <a:t>‹#›</a:t>
            </a:fld>
            <a:endParaRPr lang="en-US"/>
          </a:p>
        </p:txBody>
      </p:sp>
    </p:spTree>
    <p:extLst>
      <p:ext uri="{BB962C8B-B14F-4D97-AF65-F5344CB8AC3E}">
        <p14:creationId xmlns:p14="http://schemas.microsoft.com/office/powerpoint/2010/main" val="444131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A61E-FD16-FE16-1264-3288793FBB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C79859-A6C1-8429-71A2-DC4161F5B5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C5C29A-B954-A368-3B9D-3C05A1F51F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112E68-3E08-99F9-2805-BB35A82A64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2BA4D4-28D9-5B9E-B811-793A31AF55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396366-CF31-04BF-B026-ED18370E2DCE}"/>
              </a:ext>
            </a:extLst>
          </p:cNvPr>
          <p:cNvSpPr>
            <a:spLocks noGrp="1"/>
          </p:cNvSpPr>
          <p:nvPr>
            <p:ph type="dt" sz="half" idx="10"/>
          </p:nvPr>
        </p:nvSpPr>
        <p:spPr/>
        <p:txBody>
          <a:bodyPr/>
          <a:lstStyle/>
          <a:p>
            <a:fld id="{81D7D45D-8E69-43EF-A556-6E051E9885DB}" type="datetimeFigureOut">
              <a:rPr lang="en-US" smtClean="0"/>
              <a:t>11/18/2024</a:t>
            </a:fld>
            <a:endParaRPr lang="en-US"/>
          </a:p>
        </p:txBody>
      </p:sp>
      <p:sp>
        <p:nvSpPr>
          <p:cNvPr id="8" name="Footer Placeholder 7">
            <a:extLst>
              <a:ext uri="{FF2B5EF4-FFF2-40B4-BE49-F238E27FC236}">
                <a16:creationId xmlns:a16="http://schemas.microsoft.com/office/drawing/2014/main" id="{70799199-AB2A-2AD0-0C79-8134F1E70F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A148A2-476E-9C21-5FDA-6527D0F475D2}"/>
              </a:ext>
            </a:extLst>
          </p:cNvPr>
          <p:cNvSpPr>
            <a:spLocks noGrp="1"/>
          </p:cNvSpPr>
          <p:nvPr>
            <p:ph type="sldNum" sz="quarter" idx="12"/>
          </p:nvPr>
        </p:nvSpPr>
        <p:spPr/>
        <p:txBody>
          <a:bodyPr/>
          <a:lstStyle/>
          <a:p>
            <a:fld id="{627E4C80-157B-4AFD-8E27-2DF7202327AC}" type="slidenum">
              <a:rPr lang="en-US" smtClean="0"/>
              <a:t>‹#›</a:t>
            </a:fld>
            <a:endParaRPr lang="en-US"/>
          </a:p>
        </p:txBody>
      </p:sp>
    </p:spTree>
    <p:extLst>
      <p:ext uri="{BB962C8B-B14F-4D97-AF65-F5344CB8AC3E}">
        <p14:creationId xmlns:p14="http://schemas.microsoft.com/office/powerpoint/2010/main" val="3272492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0079-519D-A2F9-AEBE-2B3A25461D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019604-8A7E-BE56-E24D-76773B4B16DF}"/>
              </a:ext>
            </a:extLst>
          </p:cNvPr>
          <p:cNvSpPr>
            <a:spLocks noGrp="1"/>
          </p:cNvSpPr>
          <p:nvPr>
            <p:ph type="dt" sz="half" idx="10"/>
          </p:nvPr>
        </p:nvSpPr>
        <p:spPr/>
        <p:txBody>
          <a:bodyPr/>
          <a:lstStyle/>
          <a:p>
            <a:fld id="{81D7D45D-8E69-43EF-A556-6E051E9885DB}" type="datetimeFigureOut">
              <a:rPr lang="en-US" smtClean="0"/>
              <a:t>11/18/2024</a:t>
            </a:fld>
            <a:endParaRPr lang="en-US"/>
          </a:p>
        </p:txBody>
      </p:sp>
      <p:sp>
        <p:nvSpPr>
          <p:cNvPr id="4" name="Footer Placeholder 3">
            <a:extLst>
              <a:ext uri="{FF2B5EF4-FFF2-40B4-BE49-F238E27FC236}">
                <a16:creationId xmlns:a16="http://schemas.microsoft.com/office/drawing/2014/main" id="{F5A54019-35C3-1FD6-4E92-86B7DF8A13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F083D3-8C8D-EAE1-2BB5-625A6C77282F}"/>
              </a:ext>
            </a:extLst>
          </p:cNvPr>
          <p:cNvSpPr>
            <a:spLocks noGrp="1"/>
          </p:cNvSpPr>
          <p:nvPr>
            <p:ph type="sldNum" sz="quarter" idx="12"/>
          </p:nvPr>
        </p:nvSpPr>
        <p:spPr/>
        <p:txBody>
          <a:bodyPr/>
          <a:lstStyle/>
          <a:p>
            <a:fld id="{627E4C80-157B-4AFD-8E27-2DF7202327AC}" type="slidenum">
              <a:rPr lang="en-US" smtClean="0"/>
              <a:t>‹#›</a:t>
            </a:fld>
            <a:endParaRPr lang="en-US"/>
          </a:p>
        </p:txBody>
      </p:sp>
    </p:spTree>
    <p:extLst>
      <p:ext uri="{BB962C8B-B14F-4D97-AF65-F5344CB8AC3E}">
        <p14:creationId xmlns:p14="http://schemas.microsoft.com/office/powerpoint/2010/main" val="169502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746AC-AA27-7A53-2369-60A57FD826DD}"/>
              </a:ext>
            </a:extLst>
          </p:cNvPr>
          <p:cNvSpPr>
            <a:spLocks noGrp="1"/>
          </p:cNvSpPr>
          <p:nvPr>
            <p:ph type="dt" sz="half" idx="10"/>
          </p:nvPr>
        </p:nvSpPr>
        <p:spPr/>
        <p:txBody>
          <a:bodyPr/>
          <a:lstStyle/>
          <a:p>
            <a:fld id="{81D7D45D-8E69-43EF-A556-6E051E9885DB}" type="datetimeFigureOut">
              <a:rPr lang="en-US" smtClean="0"/>
              <a:t>11/18/2024</a:t>
            </a:fld>
            <a:endParaRPr lang="en-US"/>
          </a:p>
        </p:txBody>
      </p:sp>
      <p:sp>
        <p:nvSpPr>
          <p:cNvPr id="3" name="Footer Placeholder 2">
            <a:extLst>
              <a:ext uri="{FF2B5EF4-FFF2-40B4-BE49-F238E27FC236}">
                <a16:creationId xmlns:a16="http://schemas.microsoft.com/office/drawing/2014/main" id="{6A010899-DB7B-494A-C508-6264874ABE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34D5B0-EA97-55B5-8524-EE3FF97D9856}"/>
              </a:ext>
            </a:extLst>
          </p:cNvPr>
          <p:cNvSpPr>
            <a:spLocks noGrp="1"/>
          </p:cNvSpPr>
          <p:nvPr>
            <p:ph type="sldNum" sz="quarter" idx="12"/>
          </p:nvPr>
        </p:nvSpPr>
        <p:spPr/>
        <p:txBody>
          <a:bodyPr/>
          <a:lstStyle/>
          <a:p>
            <a:fld id="{627E4C80-157B-4AFD-8E27-2DF7202327AC}" type="slidenum">
              <a:rPr lang="en-US" smtClean="0"/>
              <a:t>‹#›</a:t>
            </a:fld>
            <a:endParaRPr lang="en-US"/>
          </a:p>
        </p:txBody>
      </p:sp>
    </p:spTree>
    <p:extLst>
      <p:ext uri="{BB962C8B-B14F-4D97-AF65-F5344CB8AC3E}">
        <p14:creationId xmlns:p14="http://schemas.microsoft.com/office/powerpoint/2010/main" val="2076791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B549-B181-C7B4-09D4-D7A2598B8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01527B-991E-FE2D-A02E-D82AB9DA9E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D2C494-5565-1670-08EA-D6A2ECA17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7AF8A-660D-0713-FB73-039886E80A5E}"/>
              </a:ext>
            </a:extLst>
          </p:cNvPr>
          <p:cNvSpPr>
            <a:spLocks noGrp="1"/>
          </p:cNvSpPr>
          <p:nvPr>
            <p:ph type="dt" sz="half" idx="10"/>
          </p:nvPr>
        </p:nvSpPr>
        <p:spPr/>
        <p:txBody>
          <a:bodyPr/>
          <a:lstStyle/>
          <a:p>
            <a:fld id="{81D7D45D-8E69-43EF-A556-6E051E9885DB}" type="datetimeFigureOut">
              <a:rPr lang="en-US" smtClean="0"/>
              <a:t>11/18/2024</a:t>
            </a:fld>
            <a:endParaRPr lang="en-US"/>
          </a:p>
        </p:txBody>
      </p:sp>
      <p:sp>
        <p:nvSpPr>
          <p:cNvPr id="6" name="Footer Placeholder 5">
            <a:extLst>
              <a:ext uri="{FF2B5EF4-FFF2-40B4-BE49-F238E27FC236}">
                <a16:creationId xmlns:a16="http://schemas.microsoft.com/office/drawing/2014/main" id="{3479B66E-B590-EA29-5787-14AF87FD65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8851D1-F587-48CC-7AC0-356C2B3FC663}"/>
              </a:ext>
            </a:extLst>
          </p:cNvPr>
          <p:cNvSpPr>
            <a:spLocks noGrp="1"/>
          </p:cNvSpPr>
          <p:nvPr>
            <p:ph type="sldNum" sz="quarter" idx="12"/>
          </p:nvPr>
        </p:nvSpPr>
        <p:spPr/>
        <p:txBody>
          <a:bodyPr/>
          <a:lstStyle/>
          <a:p>
            <a:fld id="{627E4C80-157B-4AFD-8E27-2DF7202327AC}" type="slidenum">
              <a:rPr lang="en-US" smtClean="0"/>
              <a:t>‹#›</a:t>
            </a:fld>
            <a:endParaRPr lang="en-US"/>
          </a:p>
        </p:txBody>
      </p:sp>
    </p:spTree>
    <p:extLst>
      <p:ext uri="{BB962C8B-B14F-4D97-AF65-F5344CB8AC3E}">
        <p14:creationId xmlns:p14="http://schemas.microsoft.com/office/powerpoint/2010/main" val="2007347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899D-0EC6-9C6D-E83C-79608C4C9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D75520-91C1-936C-5D7B-B3C671805D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6189D2-88BC-8743-B657-ED936F8D8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261FBF-9747-5AF0-6BE3-773334C34EC2}"/>
              </a:ext>
            </a:extLst>
          </p:cNvPr>
          <p:cNvSpPr>
            <a:spLocks noGrp="1"/>
          </p:cNvSpPr>
          <p:nvPr>
            <p:ph type="dt" sz="half" idx="10"/>
          </p:nvPr>
        </p:nvSpPr>
        <p:spPr/>
        <p:txBody>
          <a:bodyPr/>
          <a:lstStyle/>
          <a:p>
            <a:fld id="{81D7D45D-8E69-43EF-A556-6E051E9885DB}" type="datetimeFigureOut">
              <a:rPr lang="en-US" smtClean="0"/>
              <a:t>11/18/2024</a:t>
            </a:fld>
            <a:endParaRPr lang="en-US"/>
          </a:p>
        </p:txBody>
      </p:sp>
      <p:sp>
        <p:nvSpPr>
          <p:cNvPr id="6" name="Footer Placeholder 5">
            <a:extLst>
              <a:ext uri="{FF2B5EF4-FFF2-40B4-BE49-F238E27FC236}">
                <a16:creationId xmlns:a16="http://schemas.microsoft.com/office/drawing/2014/main" id="{B47F1AF5-D515-87D9-A65B-BF480C211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AFD3EC-9F2B-66A4-4A57-52259F36AF2A}"/>
              </a:ext>
            </a:extLst>
          </p:cNvPr>
          <p:cNvSpPr>
            <a:spLocks noGrp="1"/>
          </p:cNvSpPr>
          <p:nvPr>
            <p:ph type="sldNum" sz="quarter" idx="12"/>
          </p:nvPr>
        </p:nvSpPr>
        <p:spPr/>
        <p:txBody>
          <a:bodyPr/>
          <a:lstStyle/>
          <a:p>
            <a:fld id="{627E4C80-157B-4AFD-8E27-2DF7202327AC}" type="slidenum">
              <a:rPr lang="en-US" smtClean="0"/>
              <a:t>‹#›</a:t>
            </a:fld>
            <a:endParaRPr lang="en-US"/>
          </a:p>
        </p:txBody>
      </p:sp>
    </p:spTree>
    <p:extLst>
      <p:ext uri="{BB962C8B-B14F-4D97-AF65-F5344CB8AC3E}">
        <p14:creationId xmlns:p14="http://schemas.microsoft.com/office/powerpoint/2010/main" val="235605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C4620B-74E3-C1C5-3AAE-3D2EDAE4CD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37E634-FE54-E86E-933E-D16D4FF3A0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4BC70-34B1-9B98-18B0-94CA4761F2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1D7D45D-8E69-43EF-A556-6E051E9885DB}" type="datetimeFigureOut">
              <a:rPr lang="en-US" smtClean="0"/>
              <a:t>11/18/2024</a:t>
            </a:fld>
            <a:endParaRPr lang="en-US"/>
          </a:p>
        </p:txBody>
      </p:sp>
      <p:sp>
        <p:nvSpPr>
          <p:cNvPr id="5" name="Footer Placeholder 4">
            <a:extLst>
              <a:ext uri="{FF2B5EF4-FFF2-40B4-BE49-F238E27FC236}">
                <a16:creationId xmlns:a16="http://schemas.microsoft.com/office/drawing/2014/main" id="{710C495A-5478-41BC-91A4-BAF6383AD5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9A0ADC6-86A8-1872-914D-AAC95FA1E0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7E4C80-157B-4AFD-8E27-2DF7202327AC}" type="slidenum">
              <a:rPr lang="en-US" smtClean="0"/>
              <a:t>‹#›</a:t>
            </a:fld>
            <a:endParaRPr lang="en-US"/>
          </a:p>
        </p:txBody>
      </p:sp>
    </p:spTree>
    <p:extLst>
      <p:ext uri="{BB962C8B-B14F-4D97-AF65-F5344CB8AC3E}">
        <p14:creationId xmlns:p14="http://schemas.microsoft.com/office/powerpoint/2010/main" val="3574125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sdsa.web.illinois.edu/wp-content/uploads/2023/02/cluster_quick_guide_file.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ncsa.illinois.edu/systems/icc/en/latest/getting_started.html"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blogs.oracle.com/research/post/a-beginners-guide-to-slurm"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naconda.org/nvidia/cudatoolkit" TargetMode="External"/><Relationship Id="rId2" Type="http://schemas.openxmlformats.org/officeDocument/2006/relationships/hyperlink" Target="https://developer.nvidia.com/cuda-toolki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xkcd.com/32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ires Linked To Core Router">
            <a:extLst>
              <a:ext uri="{FF2B5EF4-FFF2-40B4-BE49-F238E27FC236}">
                <a16:creationId xmlns:a16="http://schemas.microsoft.com/office/drawing/2014/main" id="{0FB1D3BE-698F-7420-FE6E-4DA07D6A89C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101" r="1" b="184"/>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3A3D6-3220-3DBD-105D-7A6D445DEF6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High Performance Computing &amp; SLURM</a:t>
            </a:r>
          </a:p>
        </p:txBody>
      </p:sp>
      <p:sp>
        <p:nvSpPr>
          <p:cNvPr id="3" name="Subtitle 2">
            <a:extLst>
              <a:ext uri="{FF2B5EF4-FFF2-40B4-BE49-F238E27FC236}">
                <a16:creationId xmlns:a16="http://schemas.microsoft.com/office/drawing/2014/main" id="{C7AD95C9-31B0-B2D7-AEF6-889D7B9A7CB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11.16.24</a:t>
            </a:r>
          </a:p>
        </p:txBody>
      </p:sp>
    </p:spTree>
    <p:extLst>
      <p:ext uri="{BB962C8B-B14F-4D97-AF65-F5344CB8AC3E}">
        <p14:creationId xmlns:p14="http://schemas.microsoft.com/office/powerpoint/2010/main" val="313585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ABE9-8D79-CFE4-6D2A-B6354A79AA8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9FDF42A9-53A8-BAE6-369F-D50E5BC9B894}"/>
              </a:ext>
            </a:extLst>
          </p:cNvPr>
          <p:cNvSpPr>
            <a:spLocks noGrp="1"/>
          </p:cNvSpPr>
          <p:nvPr>
            <p:ph idx="1"/>
          </p:nvPr>
        </p:nvSpPr>
        <p:spPr/>
        <p:txBody>
          <a:bodyPr/>
          <a:lstStyle/>
          <a:p>
            <a:r>
              <a:rPr lang="en-US" dirty="0"/>
              <a:t>What are High-Performance Computers (HPCs)/How are they used?</a:t>
            </a:r>
          </a:p>
          <a:p>
            <a:endParaRPr lang="en-US" dirty="0"/>
          </a:p>
          <a:p>
            <a:r>
              <a:rPr lang="en-US" dirty="0"/>
              <a:t>Types of Compute Jobs</a:t>
            </a:r>
          </a:p>
          <a:p>
            <a:endParaRPr lang="en-US" dirty="0"/>
          </a:p>
          <a:p>
            <a:r>
              <a:rPr lang="en-US" dirty="0"/>
              <a:t>The Job Scheduling Process</a:t>
            </a:r>
          </a:p>
          <a:p>
            <a:endParaRPr lang="en-US" dirty="0"/>
          </a:p>
          <a:p>
            <a:r>
              <a:rPr lang="en-US" dirty="0"/>
              <a:t>SLURM</a:t>
            </a:r>
          </a:p>
        </p:txBody>
      </p:sp>
    </p:spTree>
    <p:extLst>
      <p:ext uri="{BB962C8B-B14F-4D97-AF65-F5344CB8AC3E}">
        <p14:creationId xmlns:p14="http://schemas.microsoft.com/office/powerpoint/2010/main" val="1819662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5338-FBAA-6303-BFBB-2853AF4E44AB}"/>
              </a:ext>
            </a:extLst>
          </p:cNvPr>
          <p:cNvSpPr>
            <a:spLocks noGrp="1"/>
          </p:cNvSpPr>
          <p:nvPr>
            <p:ph type="title"/>
          </p:nvPr>
        </p:nvSpPr>
        <p:spPr/>
        <p:txBody>
          <a:bodyPr/>
          <a:lstStyle/>
          <a:p>
            <a:r>
              <a:rPr lang="en-US" dirty="0"/>
              <a:t>What is High-Performance Computing?</a:t>
            </a:r>
          </a:p>
        </p:txBody>
      </p:sp>
    </p:spTree>
    <p:extLst>
      <p:ext uri="{BB962C8B-B14F-4D97-AF65-F5344CB8AC3E}">
        <p14:creationId xmlns:p14="http://schemas.microsoft.com/office/powerpoint/2010/main" val="195479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35E2-7350-053E-C19C-6B1909A3D6AC}"/>
              </a:ext>
            </a:extLst>
          </p:cNvPr>
          <p:cNvSpPr>
            <a:spLocks noGrp="1"/>
          </p:cNvSpPr>
          <p:nvPr>
            <p:ph type="title"/>
          </p:nvPr>
        </p:nvSpPr>
        <p:spPr/>
        <p:txBody>
          <a:bodyPr/>
          <a:lstStyle/>
          <a:p>
            <a:r>
              <a:rPr lang="en-US" dirty="0"/>
              <a:t>Remote Computing Characteristics</a:t>
            </a:r>
          </a:p>
        </p:txBody>
      </p:sp>
      <p:sp>
        <p:nvSpPr>
          <p:cNvPr id="3" name="Content Placeholder 2">
            <a:extLst>
              <a:ext uri="{FF2B5EF4-FFF2-40B4-BE49-F238E27FC236}">
                <a16:creationId xmlns:a16="http://schemas.microsoft.com/office/drawing/2014/main" id="{92951696-BD30-808F-423A-B40C64BC2E64}"/>
              </a:ext>
            </a:extLst>
          </p:cNvPr>
          <p:cNvSpPr>
            <a:spLocks noGrp="1"/>
          </p:cNvSpPr>
          <p:nvPr>
            <p:ph idx="1"/>
          </p:nvPr>
        </p:nvSpPr>
        <p:spPr/>
        <p:txBody>
          <a:bodyPr>
            <a:normAutofit/>
          </a:bodyPr>
          <a:lstStyle/>
          <a:p>
            <a:pPr marL="0" indent="0">
              <a:buNone/>
            </a:pPr>
            <a:r>
              <a:rPr lang="en-US" sz="3200" dirty="0"/>
              <a:t>At least </a:t>
            </a:r>
            <a:r>
              <a:rPr lang="en-US" sz="3200" b="1" dirty="0"/>
              <a:t>some</a:t>
            </a:r>
            <a:r>
              <a:rPr lang="en-US" sz="3200" dirty="0"/>
              <a:t> of the following:</a:t>
            </a:r>
          </a:p>
          <a:p>
            <a:r>
              <a:rPr lang="en-US" dirty="0"/>
              <a:t>Parallelizable</a:t>
            </a:r>
          </a:p>
          <a:p>
            <a:r>
              <a:rPr lang="en-US" dirty="0"/>
              <a:t>Resource intensive</a:t>
            </a:r>
          </a:p>
          <a:p>
            <a:pPr lvl="1"/>
            <a:r>
              <a:rPr lang="en-US" sz="2800" b="1" dirty="0"/>
              <a:t>Memory</a:t>
            </a:r>
          </a:p>
          <a:p>
            <a:pPr lvl="1"/>
            <a:r>
              <a:rPr lang="en-US" sz="2800" b="1" dirty="0"/>
              <a:t>Compute-time</a:t>
            </a:r>
          </a:p>
          <a:p>
            <a:pPr lvl="1"/>
            <a:r>
              <a:rPr lang="en-US" sz="2800" b="1" dirty="0"/>
              <a:t>GPU</a:t>
            </a:r>
          </a:p>
          <a:p>
            <a:r>
              <a:rPr lang="en-US" dirty="0"/>
              <a:t>Compartmentalized data</a:t>
            </a:r>
          </a:p>
          <a:p>
            <a:r>
              <a:rPr lang="en-US" dirty="0"/>
              <a:t>High throughput: large number of ind. tasks</a:t>
            </a:r>
          </a:p>
        </p:txBody>
      </p:sp>
    </p:spTree>
    <p:extLst>
      <p:ext uri="{BB962C8B-B14F-4D97-AF65-F5344CB8AC3E}">
        <p14:creationId xmlns:p14="http://schemas.microsoft.com/office/powerpoint/2010/main" val="177481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BABB-71E8-EED0-7ECF-68FD24B5C214}"/>
              </a:ext>
            </a:extLst>
          </p:cNvPr>
          <p:cNvSpPr>
            <a:spLocks noGrp="1"/>
          </p:cNvSpPr>
          <p:nvPr>
            <p:ph type="title"/>
          </p:nvPr>
        </p:nvSpPr>
        <p:spPr/>
        <p:txBody>
          <a:bodyPr/>
          <a:lstStyle/>
          <a:p>
            <a:r>
              <a:rPr lang="en-US" dirty="0"/>
              <a:t>HPC at UIUC</a:t>
            </a:r>
          </a:p>
        </p:txBody>
      </p:sp>
      <p:pic>
        <p:nvPicPr>
          <p:cNvPr id="7" name="Picture 6">
            <a:extLst>
              <a:ext uri="{FF2B5EF4-FFF2-40B4-BE49-F238E27FC236}">
                <a16:creationId xmlns:a16="http://schemas.microsoft.com/office/drawing/2014/main" id="{F0816A6C-6D80-9E31-0C92-395A9E68B376}"/>
              </a:ext>
            </a:extLst>
          </p:cNvPr>
          <p:cNvPicPr>
            <a:picLocks noChangeAspect="1"/>
          </p:cNvPicPr>
          <p:nvPr/>
        </p:nvPicPr>
        <p:blipFill>
          <a:blip r:embed="rId2"/>
          <a:stretch>
            <a:fillRect/>
          </a:stretch>
        </p:blipFill>
        <p:spPr>
          <a:xfrm>
            <a:off x="351691" y="3119591"/>
            <a:ext cx="5596932" cy="3738409"/>
          </a:xfrm>
          <a:prstGeom prst="rect">
            <a:avLst/>
          </a:prstGeom>
        </p:spPr>
      </p:pic>
      <p:sp>
        <p:nvSpPr>
          <p:cNvPr id="9" name="TextBox 8">
            <a:extLst>
              <a:ext uri="{FF2B5EF4-FFF2-40B4-BE49-F238E27FC236}">
                <a16:creationId xmlns:a16="http://schemas.microsoft.com/office/drawing/2014/main" id="{2947684F-D832-3D34-7735-81D16A33AC63}"/>
              </a:ext>
            </a:extLst>
          </p:cNvPr>
          <p:cNvSpPr txBox="1"/>
          <p:nvPr/>
        </p:nvSpPr>
        <p:spPr>
          <a:xfrm>
            <a:off x="1539760" y="2619630"/>
            <a:ext cx="3080074" cy="584775"/>
          </a:xfrm>
          <a:prstGeom prst="rect">
            <a:avLst/>
          </a:prstGeom>
          <a:noFill/>
        </p:spPr>
        <p:txBody>
          <a:bodyPr wrap="none" rtlCol="0">
            <a:spAutoFit/>
          </a:bodyPr>
          <a:lstStyle/>
          <a:p>
            <a:r>
              <a:rPr lang="en-US" sz="3200" dirty="0"/>
              <a:t>Campus Cluster</a:t>
            </a:r>
          </a:p>
        </p:txBody>
      </p:sp>
      <p:pic>
        <p:nvPicPr>
          <p:cNvPr id="10" name="Picture 9">
            <a:extLst>
              <a:ext uri="{FF2B5EF4-FFF2-40B4-BE49-F238E27FC236}">
                <a16:creationId xmlns:a16="http://schemas.microsoft.com/office/drawing/2014/main" id="{A2CB2626-D5B1-EE16-45E5-11250346A1D1}"/>
              </a:ext>
            </a:extLst>
          </p:cNvPr>
          <p:cNvPicPr>
            <a:picLocks noChangeAspect="1"/>
          </p:cNvPicPr>
          <p:nvPr/>
        </p:nvPicPr>
        <p:blipFill>
          <a:blip r:embed="rId3"/>
          <a:stretch>
            <a:fillRect/>
          </a:stretch>
        </p:blipFill>
        <p:spPr>
          <a:xfrm>
            <a:off x="6262440" y="3109870"/>
            <a:ext cx="5463986" cy="3748130"/>
          </a:xfrm>
          <a:prstGeom prst="rect">
            <a:avLst/>
          </a:prstGeom>
        </p:spPr>
      </p:pic>
      <p:sp>
        <p:nvSpPr>
          <p:cNvPr id="11" name="TextBox 10">
            <a:extLst>
              <a:ext uri="{FF2B5EF4-FFF2-40B4-BE49-F238E27FC236}">
                <a16:creationId xmlns:a16="http://schemas.microsoft.com/office/drawing/2014/main" id="{8BA137CD-B5EE-05EF-069B-E5236F582C39}"/>
              </a:ext>
            </a:extLst>
          </p:cNvPr>
          <p:cNvSpPr txBox="1"/>
          <p:nvPr/>
        </p:nvSpPr>
        <p:spPr>
          <a:xfrm>
            <a:off x="7691028" y="2619630"/>
            <a:ext cx="2191818" cy="584775"/>
          </a:xfrm>
          <a:prstGeom prst="rect">
            <a:avLst/>
          </a:prstGeom>
          <a:noFill/>
        </p:spPr>
        <p:txBody>
          <a:bodyPr wrap="none" rtlCol="0">
            <a:spAutoFit/>
          </a:bodyPr>
          <a:lstStyle/>
          <a:p>
            <a:r>
              <a:rPr lang="en-US" sz="3200" dirty="0"/>
              <a:t>Nightingale</a:t>
            </a:r>
          </a:p>
        </p:txBody>
      </p:sp>
    </p:spTree>
    <p:extLst>
      <p:ext uri="{BB962C8B-B14F-4D97-AF65-F5344CB8AC3E}">
        <p14:creationId xmlns:p14="http://schemas.microsoft.com/office/powerpoint/2010/main" val="251326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351C0-AA2B-FF86-22AD-71A03F4C3F6A}"/>
              </a:ext>
            </a:extLst>
          </p:cNvPr>
          <p:cNvSpPr>
            <a:spLocks noGrp="1"/>
          </p:cNvSpPr>
          <p:nvPr>
            <p:ph type="title"/>
          </p:nvPr>
        </p:nvSpPr>
        <p:spPr/>
        <p:txBody>
          <a:bodyPr/>
          <a:lstStyle/>
          <a:p>
            <a:r>
              <a:rPr lang="en-US" dirty="0"/>
              <a:t>HPC at UIUC</a:t>
            </a:r>
          </a:p>
        </p:txBody>
      </p:sp>
      <p:sp>
        <p:nvSpPr>
          <p:cNvPr id="3" name="Content Placeholder 2">
            <a:extLst>
              <a:ext uri="{FF2B5EF4-FFF2-40B4-BE49-F238E27FC236}">
                <a16:creationId xmlns:a16="http://schemas.microsoft.com/office/drawing/2014/main" id="{6055E637-933A-ED1D-A51F-B18999F47FA2}"/>
              </a:ext>
            </a:extLst>
          </p:cNvPr>
          <p:cNvSpPr>
            <a:spLocks noGrp="1"/>
          </p:cNvSpPr>
          <p:nvPr>
            <p:ph idx="1"/>
          </p:nvPr>
        </p:nvSpPr>
        <p:spPr/>
        <p:txBody>
          <a:bodyPr/>
          <a:lstStyle/>
          <a:p>
            <a:r>
              <a:rPr lang="en-US" dirty="0"/>
              <a:t>Campus Cluster—Grad Students can request access, undergrads require a sponsor. Free allocated time</a:t>
            </a:r>
          </a:p>
          <a:p>
            <a:endParaRPr lang="en-US" dirty="0"/>
          </a:p>
          <a:p>
            <a:r>
              <a:rPr lang="en-US" dirty="0"/>
              <a:t>Nightingale—Smaller, sensitive data, pay-only.</a:t>
            </a:r>
          </a:p>
          <a:p>
            <a:pPr marL="0" indent="0">
              <a:buNone/>
            </a:pPr>
            <a:endParaRPr lang="en-US" dirty="0"/>
          </a:p>
          <a:p>
            <a:pPr marL="0" indent="0">
              <a:buNone/>
            </a:pPr>
            <a:r>
              <a:rPr lang="en-US" dirty="0"/>
              <a:t>Getting-started:</a:t>
            </a:r>
          </a:p>
          <a:p>
            <a:pPr marL="0" indent="0">
              <a:buNone/>
            </a:pPr>
            <a:r>
              <a:rPr lang="en-US" dirty="0">
                <a:hlinkClick r:id="rId2"/>
              </a:rPr>
              <a:t>https://sdsa.web.illinois.edu/wp-content/uploads/2023/02/cluster_quick_guide_file.pdf</a:t>
            </a:r>
            <a:endParaRPr lang="en-US" dirty="0"/>
          </a:p>
          <a:p>
            <a:pPr marL="0" indent="0">
              <a:buNone/>
            </a:pPr>
            <a:endParaRPr lang="en-US" dirty="0"/>
          </a:p>
        </p:txBody>
      </p:sp>
    </p:spTree>
    <p:extLst>
      <p:ext uri="{BB962C8B-B14F-4D97-AF65-F5344CB8AC3E}">
        <p14:creationId xmlns:p14="http://schemas.microsoft.com/office/powerpoint/2010/main" val="1983580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mpus Cluster Usage Overview. A researcher logs into the head nodes via a secure shell client. Data moves from the head nodes to the file system (home, project, and scratch directories). Jobs are submitted from the head nodes to the compute nodes. Data can be read/written from the compute nodes to the scratch directory.">
            <a:extLst>
              <a:ext uri="{FF2B5EF4-FFF2-40B4-BE49-F238E27FC236}">
                <a16:creationId xmlns:a16="http://schemas.microsoft.com/office/drawing/2014/main" id="{A272693D-7066-21D2-8A81-54005FEE50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73"/>
          <a:stretch/>
        </p:blipFill>
        <p:spPr bwMode="auto">
          <a:xfrm>
            <a:off x="1345565" y="402358"/>
            <a:ext cx="8692515" cy="58391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E4E3C1-B067-0711-5472-FA06C95FED19}"/>
              </a:ext>
            </a:extLst>
          </p:cNvPr>
          <p:cNvSpPr txBox="1"/>
          <p:nvPr/>
        </p:nvSpPr>
        <p:spPr>
          <a:xfrm>
            <a:off x="304801" y="6123180"/>
            <a:ext cx="11720050" cy="800219"/>
          </a:xfrm>
          <a:prstGeom prst="rect">
            <a:avLst/>
          </a:prstGeom>
          <a:noFill/>
        </p:spPr>
        <p:txBody>
          <a:bodyPr wrap="square">
            <a:spAutoFit/>
          </a:bodyPr>
          <a:lstStyle/>
          <a:p>
            <a:r>
              <a:rPr lang="en-US" sz="2800" dirty="0">
                <a:hlinkClick r:id="rId3"/>
              </a:rPr>
              <a:t>https://docs.ncsa.illinois.edu/systems/icc/en/latest/getting_started.html</a:t>
            </a:r>
            <a:endParaRPr lang="en-US" sz="2800" dirty="0"/>
          </a:p>
          <a:p>
            <a:endParaRPr lang="en-US" dirty="0"/>
          </a:p>
        </p:txBody>
      </p:sp>
    </p:spTree>
    <p:extLst>
      <p:ext uri="{BB962C8B-B14F-4D97-AF65-F5344CB8AC3E}">
        <p14:creationId xmlns:p14="http://schemas.microsoft.com/office/powerpoint/2010/main" val="4038734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5696C-854B-2922-C05D-7CD4012F54E7}"/>
              </a:ext>
            </a:extLst>
          </p:cNvPr>
          <p:cNvSpPr>
            <a:spLocks noGrp="1"/>
          </p:cNvSpPr>
          <p:nvPr>
            <p:ph type="title"/>
          </p:nvPr>
        </p:nvSpPr>
        <p:spPr/>
        <p:txBody>
          <a:bodyPr/>
          <a:lstStyle/>
          <a:p>
            <a:r>
              <a:rPr lang="en-US" dirty="0"/>
              <a:t>Parts of a Cluster: Scheduler</a:t>
            </a:r>
          </a:p>
        </p:txBody>
      </p:sp>
      <p:sp>
        <p:nvSpPr>
          <p:cNvPr id="3" name="Content Placeholder 2">
            <a:extLst>
              <a:ext uri="{FF2B5EF4-FFF2-40B4-BE49-F238E27FC236}">
                <a16:creationId xmlns:a16="http://schemas.microsoft.com/office/drawing/2014/main" id="{A62BA35E-C35A-4D5C-853F-B460B01B071E}"/>
              </a:ext>
            </a:extLst>
          </p:cNvPr>
          <p:cNvSpPr>
            <a:spLocks noGrp="1"/>
          </p:cNvSpPr>
          <p:nvPr>
            <p:ph idx="1"/>
          </p:nvPr>
        </p:nvSpPr>
        <p:spPr>
          <a:xfrm>
            <a:off x="838200" y="1825625"/>
            <a:ext cx="7293077" cy="4351338"/>
          </a:xfrm>
        </p:spPr>
        <p:txBody>
          <a:bodyPr/>
          <a:lstStyle/>
          <a:p>
            <a:r>
              <a:rPr lang="en-US" b="1" dirty="0"/>
              <a:t>JOB=Task submitted to a server</a:t>
            </a:r>
            <a:endParaRPr lang="en-US" dirty="0"/>
          </a:p>
          <a:p>
            <a:r>
              <a:rPr lang="en-US" dirty="0"/>
              <a:t>The scheduler’s job is to make sure everyone gets what they need as efficiently as possible</a:t>
            </a:r>
          </a:p>
          <a:p>
            <a:endParaRPr lang="en-US" dirty="0"/>
          </a:p>
          <a:p>
            <a:r>
              <a:rPr lang="en-US" b="1" dirty="0"/>
              <a:t>QUEUE=Wait-line to access resources</a:t>
            </a:r>
          </a:p>
          <a:p>
            <a:r>
              <a:rPr lang="en-US" dirty="0"/>
              <a:t>Separate  queues based upon priority ($$), job-size, resource types etc.</a:t>
            </a:r>
          </a:p>
          <a:p>
            <a:endParaRPr lang="en-US" dirty="0"/>
          </a:p>
        </p:txBody>
      </p:sp>
      <p:pic>
        <p:nvPicPr>
          <p:cNvPr id="4" name="Picture 3">
            <a:extLst>
              <a:ext uri="{FF2B5EF4-FFF2-40B4-BE49-F238E27FC236}">
                <a16:creationId xmlns:a16="http://schemas.microsoft.com/office/drawing/2014/main" id="{E8F9FBA8-012C-13B8-48C1-DCB2CAA03B21}"/>
              </a:ext>
            </a:extLst>
          </p:cNvPr>
          <p:cNvPicPr>
            <a:picLocks noChangeAspect="1"/>
          </p:cNvPicPr>
          <p:nvPr/>
        </p:nvPicPr>
        <p:blipFill>
          <a:blip r:embed="rId2"/>
          <a:srcRect l="11616" t="11899" r="10550" b="11685"/>
          <a:stretch/>
        </p:blipFill>
        <p:spPr>
          <a:xfrm>
            <a:off x="10137058" y="1562491"/>
            <a:ext cx="1633319" cy="1703637"/>
          </a:xfrm>
          <a:prstGeom prst="rect">
            <a:avLst/>
          </a:prstGeom>
        </p:spPr>
      </p:pic>
      <p:pic>
        <p:nvPicPr>
          <p:cNvPr id="5" name="Picture 4">
            <a:extLst>
              <a:ext uri="{FF2B5EF4-FFF2-40B4-BE49-F238E27FC236}">
                <a16:creationId xmlns:a16="http://schemas.microsoft.com/office/drawing/2014/main" id="{9A8E7C21-431E-3C6B-6981-B7C52286CC56}"/>
              </a:ext>
            </a:extLst>
          </p:cNvPr>
          <p:cNvPicPr>
            <a:picLocks noChangeAspect="1"/>
          </p:cNvPicPr>
          <p:nvPr/>
        </p:nvPicPr>
        <p:blipFill>
          <a:blip r:embed="rId3"/>
          <a:stretch>
            <a:fillRect/>
          </a:stretch>
        </p:blipFill>
        <p:spPr>
          <a:xfrm>
            <a:off x="7973961" y="4006318"/>
            <a:ext cx="4218039" cy="2735335"/>
          </a:xfrm>
          <a:prstGeom prst="rect">
            <a:avLst/>
          </a:prstGeom>
        </p:spPr>
      </p:pic>
      <p:sp>
        <p:nvSpPr>
          <p:cNvPr id="6" name="TextBox 5">
            <a:extLst>
              <a:ext uri="{FF2B5EF4-FFF2-40B4-BE49-F238E27FC236}">
                <a16:creationId xmlns:a16="http://schemas.microsoft.com/office/drawing/2014/main" id="{4BCE0B6F-8D8C-8B01-1C45-52455A7AE7DA}"/>
              </a:ext>
            </a:extLst>
          </p:cNvPr>
          <p:cNvSpPr txBox="1"/>
          <p:nvPr/>
        </p:nvSpPr>
        <p:spPr>
          <a:xfrm>
            <a:off x="8622890" y="3429000"/>
            <a:ext cx="3421626" cy="646331"/>
          </a:xfrm>
          <a:prstGeom prst="rect">
            <a:avLst/>
          </a:prstGeom>
          <a:noFill/>
        </p:spPr>
        <p:txBody>
          <a:bodyPr wrap="square" rtlCol="0">
            <a:spAutoFit/>
          </a:bodyPr>
          <a:lstStyle/>
          <a:p>
            <a:r>
              <a:rPr lang="en-US" dirty="0"/>
              <a:t>SLURM uses Hilbert curve-filling to solve job-scheduling</a:t>
            </a:r>
          </a:p>
        </p:txBody>
      </p:sp>
    </p:spTree>
    <p:extLst>
      <p:ext uri="{BB962C8B-B14F-4D97-AF65-F5344CB8AC3E}">
        <p14:creationId xmlns:p14="http://schemas.microsoft.com/office/powerpoint/2010/main" val="2497735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7C15E-F532-9F89-7E83-685DB76D8C26}"/>
              </a:ext>
            </a:extLst>
          </p:cNvPr>
          <p:cNvSpPr>
            <a:spLocks noGrp="1"/>
          </p:cNvSpPr>
          <p:nvPr>
            <p:ph type="title"/>
          </p:nvPr>
        </p:nvSpPr>
        <p:spPr/>
        <p:txBody>
          <a:bodyPr/>
          <a:lstStyle/>
          <a:p>
            <a:r>
              <a:rPr lang="en-US" dirty="0"/>
              <a:t>Parts of a Cluster: Login Nodes</a:t>
            </a:r>
          </a:p>
        </p:txBody>
      </p:sp>
      <p:sp>
        <p:nvSpPr>
          <p:cNvPr id="3" name="Content Placeholder 2">
            <a:extLst>
              <a:ext uri="{FF2B5EF4-FFF2-40B4-BE49-F238E27FC236}">
                <a16:creationId xmlns:a16="http://schemas.microsoft.com/office/drawing/2014/main" id="{F98D56CF-AD2D-9AFF-3E3D-0BB424C6A987}"/>
              </a:ext>
            </a:extLst>
          </p:cNvPr>
          <p:cNvSpPr>
            <a:spLocks noGrp="1"/>
          </p:cNvSpPr>
          <p:nvPr>
            <p:ph idx="1"/>
          </p:nvPr>
        </p:nvSpPr>
        <p:spPr/>
        <p:txBody>
          <a:bodyPr/>
          <a:lstStyle/>
          <a:p>
            <a:r>
              <a:rPr lang="en-US" dirty="0"/>
              <a:t>These are </a:t>
            </a:r>
            <a:r>
              <a:rPr lang="en-US" b="1" dirty="0"/>
              <a:t>shared</a:t>
            </a:r>
            <a:r>
              <a:rPr lang="en-US" dirty="0"/>
              <a:t> resources</a:t>
            </a:r>
          </a:p>
          <a:p>
            <a:endParaRPr lang="en-US" dirty="0"/>
          </a:p>
          <a:p>
            <a:r>
              <a:rPr lang="en-US" dirty="0"/>
              <a:t>Goal is so that everyone can still </a:t>
            </a:r>
            <a:r>
              <a:rPr lang="en-US" b="1" dirty="0"/>
              <a:t>submit </a:t>
            </a:r>
            <a:r>
              <a:rPr lang="en-US" dirty="0"/>
              <a:t>jobs, no matter how busy</a:t>
            </a:r>
          </a:p>
          <a:p>
            <a:endParaRPr lang="en-US" dirty="0"/>
          </a:p>
          <a:p>
            <a:r>
              <a:rPr lang="en-US" dirty="0"/>
              <a:t>Light operations (file management) are generally permitted</a:t>
            </a:r>
          </a:p>
        </p:txBody>
      </p:sp>
    </p:spTree>
    <p:extLst>
      <p:ext uri="{BB962C8B-B14F-4D97-AF65-F5344CB8AC3E}">
        <p14:creationId xmlns:p14="http://schemas.microsoft.com/office/powerpoint/2010/main" val="1888691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D6B8-D4DE-BD1D-3947-7711807B4913}"/>
              </a:ext>
            </a:extLst>
          </p:cNvPr>
          <p:cNvSpPr>
            <a:spLocks noGrp="1"/>
          </p:cNvSpPr>
          <p:nvPr>
            <p:ph type="title"/>
          </p:nvPr>
        </p:nvSpPr>
        <p:spPr/>
        <p:txBody>
          <a:bodyPr/>
          <a:lstStyle/>
          <a:p>
            <a:r>
              <a:rPr lang="en-US" dirty="0"/>
              <a:t>Parts of a Cluster: Compute Nodes</a:t>
            </a:r>
          </a:p>
        </p:txBody>
      </p:sp>
      <p:sp>
        <p:nvSpPr>
          <p:cNvPr id="3" name="Content Placeholder 2">
            <a:extLst>
              <a:ext uri="{FF2B5EF4-FFF2-40B4-BE49-F238E27FC236}">
                <a16:creationId xmlns:a16="http://schemas.microsoft.com/office/drawing/2014/main" id="{CCDB0107-4EDD-A8E7-5491-6A2B75272E3A}"/>
              </a:ext>
            </a:extLst>
          </p:cNvPr>
          <p:cNvSpPr>
            <a:spLocks noGrp="1"/>
          </p:cNvSpPr>
          <p:nvPr>
            <p:ph idx="1"/>
          </p:nvPr>
        </p:nvSpPr>
        <p:spPr>
          <a:xfrm>
            <a:off x="838200" y="1825625"/>
            <a:ext cx="7332393" cy="4351338"/>
          </a:xfrm>
        </p:spPr>
        <p:txBody>
          <a:bodyPr>
            <a:normAutofit/>
          </a:bodyPr>
          <a:lstStyle/>
          <a:p>
            <a:r>
              <a:rPr lang="en-US" dirty="0"/>
              <a:t>Where the magic happens</a:t>
            </a:r>
          </a:p>
          <a:p>
            <a:r>
              <a:rPr lang="en-US" dirty="0"/>
              <a:t>The smaller computers that make up a cluster</a:t>
            </a:r>
          </a:p>
          <a:p>
            <a:pPr marL="0" indent="0">
              <a:buNone/>
            </a:pPr>
            <a:r>
              <a:rPr lang="en-US" dirty="0"/>
              <a:t>Contain: CPU, RAM, (sometimes GPU), relays</a:t>
            </a:r>
          </a:p>
          <a:p>
            <a:pPr marL="0" indent="0">
              <a:buNone/>
            </a:pPr>
            <a:endParaRPr lang="en-US" dirty="0"/>
          </a:p>
          <a:p>
            <a:r>
              <a:rPr lang="en-US" dirty="0"/>
              <a:t>Many jobs can run on the same node by splitting up cores within a CPU.</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10EED276-181B-919A-5C59-7103107E34A6}"/>
              </a:ext>
            </a:extLst>
          </p:cNvPr>
          <p:cNvPicPr>
            <a:picLocks noChangeAspect="1"/>
          </p:cNvPicPr>
          <p:nvPr/>
        </p:nvPicPr>
        <p:blipFill>
          <a:blip r:embed="rId2"/>
          <a:srcRect t="21831" r="2850" b="22784"/>
          <a:stretch/>
        </p:blipFill>
        <p:spPr>
          <a:xfrm>
            <a:off x="7924800" y="4323267"/>
            <a:ext cx="4237703" cy="2415899"/>
          </a:xfrm>
          <a:prstGeom prst="rect">
            <a:avLst/>
          </a:prstGeom>
        </p:spPr>
      </p:pic>
      <p:sp>
        <p:nvSpPr>
          <p:cNvPr id="5" name="TextBox 4">
            <a:extLst>
              <a:ext uri="{FF2B5EF4-FFF2-40B4-BE49-F238E27FC236}">
                <a16:creationId xmlns:a16="http://schemas.microsoft.com/office/drawing/2014/main" id="{2D9BB4DE-B017-9B5E-39EA-1F7822A6269B}"/>
              </a:ext>
            </a:extLst>
          </p:cNvPr>
          <p:cNvSpPr txBox="1"/>
          <p:nvPr/>
        </p:nvSpPr>
        <p:spPr>
          <a:xfrm>
            <a:off x="8200090" y="3429000"/>
            <a:ext cx="3991910" cy="954107"/>
          </a:xfrm>
          <a:prstGeom prst="rect">
            <a:avLst/>
          </a:prstGeom>
          <a:noFill/>
        </p:spPr>
        <p:txBody>
          <a:bodyPr wrap="square" rtlCol="0">
            <a:spAutoFit/>
          </a:bodyPr>
          <a:lstStyle/>
          <a:p>
            <a:r>
              <a:rPr lang="en-US" sz="2800" dirty="0"/>
              <a:t>Dell C2280 sled:</a:t>
            </a:r>
          </a:p>
          <a:p>
            <a:r>
              <a:rPr lang="en-US" sz="2800" dirty="0"/>
              <a:t>used in campus cluster</a:t>
            </a:r>
          </a:p>
        </p:txBody>
      </p:sp>
    </p:spTree>
    <p:extLst>
      <p:ext uri="{BB962C8B-B14F-4D97-AF65-F5344CB8AC3E}">
        <p14:creationId xmlns:p14="http://schemas.microsoft.com/office/powerpoint/2010/main" val="269561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53EE5-67BC-A520-EB6A-5E7346600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5B4E46-F400-1A8D-6558-F106852F9186}"/>
              </a:ext>
            </a:extLst>
          </p:cNvPr>
          <p:cNvSpPr>
            <a:spLocks noGrp="1"/>
          </p:cNvSpPr>
          <p:nvPr>
            <p:ph type="title"/>
          </p:nvPr>
        </p:nvSpPr>
        <p:spPr/>
        <p:txBody>
          <a:bodyPr/>
          <a:lstStyle/>
          <a:p>
            <a:r>
              <a:rPr lang="en-US" dirty="0"/>
              <a:t>Parts of a Cluster: Storage</a:t>
            </a:r>
          </a:p>
        </p:txBody>
      </p:sp>
      <p:sp>
        <p:nvSpPr>
          <p:cNvPr id="3" name="Content Placeholder 2">
            <a:extLst>
              <a:ext uri="{FF2B5EF4-FFF2-40B4-BE49-F238E27FC236}">
                <a16:creationId xmlns:a16="http://schemas.microsoft.com/office/drawing/2014/main" id="{FD7A19D0-56C3-9CD7-6C28-9DE7A9E74640}"/>
              </a:ext>
            </a:extLst>
          </p:cNvPr>
          <p:cNvSpPr>
            <a:spLocks noGrp="1"/>
          </p:cNvSpPr>
          <p:nvPr>
            <p:ph idx="1"/>
          </p:nvPr>
        </p:nvSpPr>
        <p:spPr>
          <a:xfrm>
            <a:off x="838199" y="1825625"/>
            <a:ext cx="11068666" cy="4351338"/>
          </a:xfrm>
        </p:spPr>
        <p:txBody>
          <a:bodyPr>
            <a:normAutofit/>
          </a:bodyPr>
          <a:lstStyle/>
          <a:p>
            <a:pPr marL="0" indent="0">
              <a:buNone/>
            </a:pPr>
            <a:r>
              <a:rPr lang="en-US" dirty="0"/>
              <a:t>3 storage locations:</a:t>
            </a:r>
          </a:p>
          <a:p>
            <a:r>
              <a:rPr lang="en-US" b="1" dirty="0"/>
              <a:t>Home</a:t>
            </a:r>
            <a:r>
              <a:rPr lang="en-US" dirty="0"/>
              <a:t>: limited memory (5GB on campus-cluster), but permanent. Meant for housing code, small files</a:t>
            </a:r>
          </a:p>
          <a:p>
            <a:endParaRPr lang="en-US" dirty="0"/>
          </a:p>
          <a:p>
            <a:r>
              <a:rPr lang="en-US" b="1" dirty="0"/>
              <a:t>Scratch</a:t>
            </a:r>
            <a:r>
              <a:rPr lang="en-US" dirty="0"/>
              <a:t>: larger, temporary storage—unused files are periodically deleted. Meant for intermediary analysis products</a:t>
            </a:r>
          </a:p>
          <a:p>
            <a:endParaRPr lang="en-US" dirty="0"/>
          </a:p>
          <a:p>
            <a:r>
              <a:rPr lang="en-US" b="1" dirty="0"/>
              <a:t>Data/Projects </a:t>
            </a:r>
            <a:r>
              <a:rPr lang="en-US" dirty="0"/>
              <a:t>(name varies): larger, permanent storage (often buy-in). Meant for archival. Backed-up.</a:t>
            </a:r>
          </a:p>
        </p:txBody>
      </p:sp>
    </p:spTree>
    <p:extLst>
      <p:ext uri="{BB962C8B-B14F-4D97-AF65-F5344CB8AC3E}">
        <p14:creationId xmlns:p14="http://schemas.microsoft.com/office/powerpoint/2010/main" val="104630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C1182-6284-004E-CB47-30E121940318}"/>
              </a:ext>
            </a:extLst>
          </p:cNvPr>
          <p:cNvSpPr>
            <a:spLocks noGrp="1"/>
          </p:cNvSpPr>
          <p:nvPr>
            <p:ph type="title"/>
          </p:nvPr>
        </p:nvSpPr>
        <p:spPr/>
        <p:txBody>
          <a:bodyPr/>
          <a:lstStyle/>
          <a:p>
            <a:r>
              <a:rPr lang="en-US"/>
              <a:t>HW 6 solutions</a:t>
            </a:r>
            <a:endParaRPr lang="en-US" dirty="0"/>
          </a:p>
        </p:txBody>
      </p:sp>
      <p:sp>
        <p:nvSpPr>
          <p:cNvPr id="3" name="Content Placeholder 2">
            <a:extLst>
              <a:ext uri="{FF2B5EF4-FFF2-40B4-BE49-F238E27FC236}">
                <a16:creationId xmlns:a16="http://schemas.microsoft.com/office/drawing/2014/main" id="{32A2F779-165D-E290-27DF-8757BDD033FC}"/>
              </a:ext>
            </a:extLst>
          </p:cNvPr>
          <p:cNvSpPr>
            <a:spLocks noGrp="1"/>
          </p:cNvSpPr>
          <p:nvPr>
            <p:ph idx="1"/>
          </p:nvPr>
        </p:nvSpPr>
        <p:spPr>
          <a:xfrm>
            <a:off x="838199" y="1825625"/>
            <a:ext cx="11088329" cy="4351338"/>
          </a:xfrm>
        </p:spPr>
        <p:txBody>
          <a:bodyPr/>
          <a:lstStyle/>
          <a:p>
            <a:r>
              <a:rPr lang="en-US"/>
              <a:t>Create the directory tree:  Year/Quarter/Company</a:t>
            </a:r>
          </a:p>
          <a:p>
            <a:pPr marL="0" indent="0">
              <a:buNone/>
            </a:pPr>
            <a:r>
              <a:rPr lang="en-US"/>
              <a:t>year in 2020-2024, Quarter in Q1-Q4, Company = Apple or Google</a:t>
            </a:r>
          </a:p>
          <a:p>
            <a:pPr marL="0" indent="0">
              <a:buNone/>
            </a:pPr>
            <a:endParaRPr lang="en-US"/>
          </a:p>
          <a:p>
            <a:r>
              <a:rPr lang="en-US"/>
              <a:t>Company-specific earnings and costs files: Apple_earnings.txt, Apple_costs.txt and ditto for Google at the final subdirectories. Each company only gets its own files</a:t>
            </a:r>
          </a:p>
          <a:p>
            <a:endParaRPr lang="en-US"/>
          </a:p>
          <a:p>
            <a:r>
              <a:rPr lang="en-US"/>
              <a:t>2 lines of BASH total</a:t>
            </a:r>
            <a:endParaRPr lang="en-US" dirty="0"/>
          </a:p>
        </p:txBody>
      </p:sp>
    </p:spTree>
    <p:extLst>
      <p:ext uri="{BB962C8B-B14F-4D97-AF65-F5344CB8AC3E}">
        <p14:creationId xmlns:p14="http://schemas.microsoft.com/office/powerpoint/2010/main" val="2520463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3E37-4990-1FA2-9C65-3209E90AE025}"/>
              </a:ext>
            </a:extLst>
          </p:cNvPr>
          <p:cNvSpPr>
            <a:spLocks noGrp="1"/>
          </p:cNvSpPr>
          <p:nvPr>
            <p:ph type="title"/>
          </p:nvPr>
        </p:nvSpPr>
        <p:spPr/>
        <p:txBody>
          <a:bodyPr/>
          <a:lstStyle/>
          <a:p>
            <a:r>
              <a:rPr lang="en-US" dirty="0"/>
              <a:t>Campus Cluster Storage Policy</a:t>
            </a:r>
          </a:p>
        </p:txBody>
      </p:sp>
      <p:pic>
        <p:nvPicPr>
          <p:cNvPr id="5" name="Picture 4">
            <a:extLst>
              <a:ext uri="{FF2B5EF4-FFF2-40B4-BE49-F238E27FC236}">
                <a16:creationId xmlns:a16="http://schemas.microsoft.com/office/drawing/2014/main" id="{CB60C918-4689-2B36-2316-D87E0A3E9FC0}"/>
              </a:ext>
            </a:extLst>
          </p:cNvPr>
          <p:cNvPicPr>
            <a:picLocks noChangeAspect="1"/>
          </p:cNvPicPr>
          <p:nvPr/>
        </p:nvPicPr>
        <p:blipFill>
          <a:blip r:embed="rId2"/>
          <a:srcRect t="38033" r="24665"/>
          <a:stretch/>
        </p:blipFill>
        <p:spPr>
          <a:xfrm>
            <a:off x="910770" y="2721078"/>
            <a:ext cx="10587818" cy="1721699"/>
          </a:xfrm>
          <a:prstGeom prst="rect">
            <a:avLst/>
          </a:prstGeom>
        </p:spPr>
      </p:pic>
      <p:sp>
        <p:nvSpPr>
          <p:cNvPr id="6" name="TextBox 5">
            <a:extLst>
              <a:ext uri="{FF2B5EF4-FFF2-40B4-BE49-F238E27FC236}">
                <a16:creationId xmlns:a16="http://schemas.microsoft.com/office/drawing/2014/main" id="{8820880E-0AF5-3573-EDAA-374AEBA7CBB4}"/>
              </a:ext>
            </a:extLst>
          </p:cNvPr>
          <p:cNvSpPr txBox="1"/>
          <p:nvPr/>
        </p:nvSpPr>
        <p:spPr>
          <a:xfrm>
            <a:off x="1380136" y="4955291"/>
            <a:ext cx="4252446" cy="523220"/>
          </a:xfrm>
          <a:prstGeom prst="rect">
            <a:avLst/>
          </a:prstGeom>
          <a:noFill/>
        </p:spPr>
        <p:txBody>
          <a:bodyPr wrap="none" rtlCol="0">
            <a:spAutoFit/>
          </a:bodyPr>
          <a:lstStyle/>
          <a:p>
            <a:r>
              <a:rPr lang="en-US" sz="2800" dirty="0"/>
              <a:t>Purge= automatic deletion</a:t>
            </a:r>
          </a:p>
        </p:txBody>
      </p:sp>
      <p:sp>
        <p:nvSpPr>
          <p:cNvPr id="7" name="TextBox 6">
            <a:extLst>
              <a:ext uri="{FF2B5EF4-FFF2-40B4-BE49-F238E27FC236}">
                <a16:creationId xmlns:a16="http://schemas.microsoft.com/office/drawing/2014/main" id="{3695CDCD-F931-353D-9960-94462DB586C0}"/>
              </a:ext>
            </a:extLst>
          </p:cNvPr>
          <p:cNvSpPr txBox="1"/>
          <p:nvPr/>
        </p:nvSpPr>
        <p:spPr>
          <a:xfrm>
            <a:off x="6027176" y="4955291"/>
            <a:ext cx="3183949" cy="523220"/>
          </a:xfrm>
          <a:prstGeom prst="rect">
            <a:avLst/>
          </a:prstGeom>
          <a:noFill/>
        </p:spPr>
        <p:txBody>
          <a:bodyPr wrap="none" rtlCol="0">
            <a:spAutoFit/>
          </a:bodyPr>
          <a:lstStyle/>
          <a:p>
            <a:r>
              <a:rPr lang="en-US" sz="2800" dirty="0"/>
              <a:t>Snapshots=backup</a:t>
            </a:r>
          </a:p>
        </p:txBody>
      </p:sp>
      <p:sp>
        <p:nvSpPr>
          <p:cNvPr id="8" name="Rectangle: Rounded Corners 7">
            <a:extLst>
              <a:ext uri="{FF2B5EF4-FFF2-40B4-BE49-F238E27FC236}">
                <a16:creationId xmlns:a16="http://schemas.microsoft.com/office/drawing/2014/main" id="{CDDACFEA-487C-52A8-3865-D8D06AFF10CE}"/>
              </a:ext>
            </a:extLst>
          </p:cNvPr>
          <p:cNvSpPr/>
          <p:nvPr/>
        </p:nvSpPr>
        <p:spPr>
          <a:xfrm>
            <a:off x="629267" y="2349910"/>
            <a:ext cx="10869321" cy="2560072"/>
          </a:xfrm>
          <a:prstGeom prst="round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8397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7DAA-6F17-8193-54D2-E30222423E4C}"/>
              </a:ext>
            </a:extLst>
          </p:cNvPr>
          <p:cNvSpPr>
            <a:spLocks noGrp="1"/>
          </p:cNvSpPr>
          <p:nvPr>
            <p:ph type="title"/>
          </p:nvPr>
        </p:nvSpPr>
        <p:spPr/>
        <p:txBody>
          <a:bodyPr/>
          <a:lstStyle/>
          <a:p>
            <a:r>
              <a:rPr lang="en-US" dirty="0"/>
              <a:t>Interacting with the cluster</a:t>
            </a:r>
          </a:p>
        </p:txBody>
      </p:sp>
      <p:cxnSp>
        <p:nvCxnSpPr>
          <p:cNvPr id="5" name="Straight Connector 4">
            <a:extLst>
              <a:ext uri="{FF2B5EF4-FFF2-40B4-BE49-F238E27FC236}">
                <a16:creationId xmlns:a16="http://schemas.microsoft.com/office/drawing/2014/main" id="{F6F436F3-1CC1-8B58-1519-D6B9F4D51954}"/>
              </a:ext>
            </a:extLst>
          </p:cNvPr>
          <p:cNvCxnSpPr>
            <a:cxnSpLocks/>
          </p:cNvCxnSpPr>
          <p:nvPr/>
        </p:nvCxnSpPr>
        <p:spPr>
          <a:xfrm>
            <a:off x="6031107" y="1805725"/>
            <a:ext cx="0" cy="4808435"/>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8828FE61-E251-522B-BE63-EEA21C62455B}"/>
              </a:ext>
            </a:extLst>
          </p:cNvPr>
          <p:cNvPicPr>
            <a:picLocks noChangeAspect="1"/>
          </p:cNvPicPr>
          <p:nvPr/>
        </p:nvPicPr>
        <p:blipFill>
          <a:blip r:embed="rId2"/>
          <a:stretch>
            <a:fillRect/>
          </a:stretch>
        </p:blipFill>
        <p:spPr>
          <a:xfrm>
            <a:off x="365416" y="2828137"/>
            <a:ext cx="5263224" cy="3105302"/>
          </a:xfrm>
          <a:prstGeom prst="rect">
            <a:avLst/>
          </a:prstGeom>
        </p:spPr>
      </p:pic>
      <p:sp>
        <p:nvSpPr>
          <p:cNvPr id="8" name="TextBox 7">
            <a:extLst>
              <a:ext uri="{FF2B5EF4-FFF2-40B4-BE49-F238E27FC236}">
                <a16:creationId xmlns:a16="http://schemas.microsoft.com/office/drawing/2014/main" id="{B65203C2-2F57-8EB6-C8A9-FDC68004C644}"/>
              </a:ext>
            </a:extLst>
          </p:cNvPr>
          <p:cNvSpPr txBox="1"/>
          <p:nvPr/>
        </p:nvSpPr>
        <p:spPr>
          <a:xfrm>
            <a:off x="1519700" y="1967025"/>
            <a:ext cx="2954655" cy="584775"/>
          </a:xfrm>
          <a:prstGeom prst="rect">
            <a:avLst/>
          </a:prstGeom>
          <a:noFill/>
        </p:spPr>
        <p:txBody>
          <a:bodyPr wrap="none" rtlCol="0">
            <a:spAutoFit/>
          </a:bodyPr>
          <a:lstStyle/>
          <a:p>
            <a:r>
              <a:rPr lang="en-US" sz="3200" dirty="0"/>
              <a:t>Virtual Machine</a:t>
            </a:r>
          </a:p>
        </p:txBody>
      </p:sp>
      <p:sp>
        <p:nvSpPr>
          <p:cNvPr id="9" name="TextBox 8">
            <a:extLst>
              <a:ext uri="{FF2B5EF4-FFF2-40B4-BE49-F238E27FC236}">
                <a16:creationId xmlns:a16="http://schemas.microsoft.com/office/drawing/2014/main" id="{2E5DB89D-ABBA-A958-CB44-271A145762AD}"/>
              </a:ext>
            </a:extLst>
          </p:cNvPr>
          <p:cNvSpPr txBox="1"/>
          <p:nvPr/>
        </p:nvSpPr>
        <p:spPr>
          <a:xfrm>
            <a:off x="6130435" y="1967025"/>
            <a:ext cx="5952270" cy="584775"/>
          </a:xfrm>
          <a:prstGeom prst="rect">
            <a:avLst/>
          </a:prstGeom>
          <a:noFill/>
        </p:spPr>
        <p:txBody>
          <a:bodyPr wrap="none" rtlCol="0">
            <a:spAutoFit/>
          </a:bodyPr>
          <a:lstStyle/>
          <a:p>
            <a:r>
              <a:rPr lang="en-US" sz="3200" dirty="0"/>
              <a:t>Command-Line Interface (BASH)</a:t>
            </a:r>
          </a:p>
        </p:txBody>
      </p:sp>
      <p:pic>
        <p:nvPicPr>
          <p:cNvPr id="10" name="Picture 9">
            <a:extLst>
              <a:ext uri="{FF2B5EF4-FFF2-40B4-BE49-F238E27FC236}">
                <a16:creationId xmlns:a16="http://schemas.microsoft.com/office/drawing/2014/main" id="{EC5F1637-C5DB-5597-3624-F48D2E10A463}"/>
              </a:ext>
            </a:extLst>
          </p:cNvPr>
          <p:cNvPicPr>
            <a:picLocks noChangeAspect="1"/>
          </p:cNvPicPr>
          <p:nvPr/>
        </p:nvPicPr>
        <p:blipFill>
          <a:blip r:embed="rId3"/>
          <a:stretch>
            <a:fillRect/>
          </a:stretch>
        </p:blipFill>
        <p:spPr>
          <a:xfrm>
            <a:off x="6689235" y="2769005"/>
            <a:ext cx="4507104" cy="3380328"/>
          </a:xfrm>
          <a:prstGeom prst="rect">
            <a:avLst/>
          </a:prstGeom>
        </p:spPr>
      </p:pic>
    </p:spTree>
    <p:extLst>
      <p:ext uri="{BB962C8B-B14F-4D97-AF65-F5344CB8AC3E}">
        <p14:creationId xmlns:p14="http://schemas.microsoft.com/office/powerpoint/2010/main" val="2342822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9EA79-E5DD-37EE-906D-757D4360048F}"/>
              </a:ext>
            </a:extLst>
          </p:cNvPr>
          <p:cNvSpPr>
            <a:spLocks noGrp="1"/>
          </p:cNvSpPr>
          <p:nvPr>
            <p:ph type="title"/>
          </p:nvPr>
        </p:nvSpPr>
        <p:spPr/>
        <p:txBody>
          <a:bodyPr/>
          <a:lstStyle/>
          <a:p>
            <a:r>
              <a:rPr lang="en-US" dirty="0"/>
              <a:t>Virtual Machines</a:t>
            </a:r>
          </a:p>
        </p:txBody>
      </p:sp>
      <p:sp>
        <p:nvSpPr>
          <p:cNvPr id="3" name="Content Placeholder 2">
            <a:extLst>
              <a:ext uri="{FF2B5EF4-FFF2-40B4-BE49-F238E27FC236}">
                <a16:creationId xmlns:a16="http://schemas.microsoft.com/office/drawing/2014/main" id="{D8EFEFBE-54BF-C891-6043-9F38BD82B8B4}"/>
              </a:ext>
            </a:extLst>
          </p:cNvPr>
          <p:cNvSpPr>
            <a:spLocks noGrp="1"/>
          </p:cNvSpPr>
          <p:nvPr>
            <p:ph idx="1"/>
          </p:nvPr>
        </p:nvSpPr>
        <p:spPr>
          <a:xfrm>
            <a:off x="838199" y="1825625"/>
            <a:ext cx="9947787" cy="4351338"/>
          </a:xfrm>
        </p:spPr>
        <p:txBody>
          <a:bodyPr/>
          <a:lstStyle/>
          <a:p>
            <a:r>
              <a:rPr lang="en-US" dirty="0"/>
              <a:t>Slightly slower due to visualization overhead</a:t>
            </a:r>
          </a:p>
          <a:p>
            <a:pPr marL="0" indent="0">
              <a:buNone/>
            </a:pPr>
            <a:r>
              <a:rPr lang="en-US" dirty="0"/>
              <a:t>--faster each generation, but we also push the graphics more…</a:t>
            </a:r>
          </a:p>
          <a:p>
            <a:endParaRPr lang="en-US" dirty="0"/>
          </a:p>
          <a:p>
            <a:r>
              <a:rPr lang="en-US" dirty="0"/>
              <a:t>Can visualize results without transferring data</a:t>
            </a:r>
          </a:p>
          <a:p>
            <a:endParaRPr lang="en-US" dirty="0"/>
          </a:p>
          <a:p>
            <a:r>
              <a:rPr lang="en-US" dirty="0"/>
              <a:t>Same process (BASH/SLURM) to get</a:t>
            </a:r>
          </a:p>
          <a:p>
            <a:pPr marL="0" indent="0">
              <a:buNone/>
            </a:pPr>
            <a:r>
              <a:rPr lang="en-US" dirty="0"/>
              <a:t>   serious resources</a:t>
            </a:r>
          </a:p>
        </p:txBody>
      </p:sp>
      <p:pic>
        <p:nvPicPr>
          <p:cNvPr id="4" name="Picture 3">
            <a:extLst>
              <a:ext uri="{FF2B5EF4-FFF2-40B4-BE49-F238E27FC236}">
                <a16:creationId xmlns:a16="http://schemas.microsoft.com/office/drawing/2014/main" id="{DF53EED9-E344-A8CA-1E43-58963AAAC6AA}"/>
              </a:ext>
            </a:extLst>
          </p:cNvPr>
          <p:cNvPicPr>
            <a:picLocks noChangeAspect="1"/>
          </p:cNvPicPr>
          <p:nvPr/>
        </p:nvPicPr>
        <p:blipFill>
          <a:blip r:embed="rId2"/>
          <a:stretch>
            <a:fillRect/>
          </a:stretch>
        </p:blipFill>
        <p:spPr>
          <a:xfrm>
            <a:off x="7189002" y="3874743"/>
            <a:ext cx="4656410" cy="2747282"/>
          </a:xfrm>
          <a:prstGeom prst="rect">
            <a:avLst/>
          </a:prstGeom>
        </p:spPr>
      </p:pic>
    </p:spTree>
    <p:extLst>
      <p:ext uri="{BB962C8B-B14F-4D97-AF65-F5344CB8AC3E}">
        <p14:creationId xmlns:p14="http://schemas.microsoft.com/office/powerpoint/2010/main" val="2933457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1A92-D0A4-642A-92A7-62C5CBD8031F}"/>
              </a:ext>
            </a:extLst>
          </p:cNvPr>
          <p:cNvSpPr>
            <a:spLocks noGrp="1"/>
          </p:cNvSpPr>
          <p:nvPr>
            <p:ph type="title"/>
          </p:nvPr>
        </p:nvSpPr>
        <p:spPr/>
        <p:txBody>
          <a:bodyPr/>
          <a:lstStyle/>
          <a:p>
            <a:r>
              <a:rPr lang="en-US" dirty="0"/>
              <a:t>Connection Protocols</a:t>
            </a:r>
          </a:p>
        </p:txBody>
      </p:sp>
      <p:sp>
        <p:nvSpPr>
          <p:cNvPr id="4" name="Content Placeholder 3">
            <a:extLst>
              <a:ext uri="{FF2B5EF4-FFF2-40B4-BE49-F238E27FC236}">
                <a16:creationId xmlns:a16="http://schemas.microsoft.com/office/drawing/2014/main" id="{9E27F0C1-742B-7E46-0BC1-BCD8D1390546}"/>
              </a:ext>
            </a:extLst>
          </p:cNvPr>
          <p:cNvSpPr>
            <a:spLocks noGrp="1"/>
          </p:cNvSpPr>
          <p:nvPr>
            <p:ph idx="1"/>
          </p:nvPr>
        </p:nvSpPr>
        <p:spPr/>
        <p:txBody>
          <a:bodyPr>
            <a:normAutofit/>
          </a:bodyPr>
          <a:lstStyle/>
          <a:p>
            <a:pPr marL="0" indent="0">
              <a:buNone/>
            </a:pPr>
            <a:r>
              <a:rPr lang="en-US" b="1" dirty="0"/>
              <a:t>SSH: </a:t>
            </a:r>
            <a:r>
              <a:rPr lang="en-US" dirty="0"/>
              <a:t>Secure Shell</a:t>
            </a:r>
          </a:p>
          <a:p>
            <a:pPr marL="0" indent="0">
              <a:buNone/>
            </a:pPr>
            <a:r>
              <a:rPr lang="en-US" dirty="0"/>
              <a:t>Allows connection onto the login (“head”) nodes.</a:t>
            </a:r>
          </a:p>
          <a:p>
            <a:pPr marL="0" indent="0">
              <a:buNone/>
            </a:pPr>
            <a:r>
              <a:rPr lang="en-US" dirty="0"/>
              <a:t>Directly call from shell (e.g. BASH)</a:t>
            </a:r>
          </a:p>
          <a:p>
            <a:pPr marL="0" indent="0">
              <a:buNone/>
            </a:pPr>
            <a:endParaRPr lang="en-US" dirty="0"/>
          </a:p>
          <a:p>
            <a:pPr marL="0" indent="0">
              <a:buNone/>
            </a:pPr>
            <a:r>
              <a:rPr lang="en-US" sz="3600" b="1" dirty="0"/>
              <a:t>ssh</a:t>
            </a:r>
            <a:r>
              <a:rPr lang="en-US" sz="3600" dirty="0"/>
              <a:t> netID@cc-login.campuscluster.Illinois.edu</a:t>
            </a:r>
            <a:endParaRPr lang="en-US" sz="3600" b="1" dirty="0"/>
          </a:p>
          <a:p>
            <a:pPr marL="0" indent="0">
              <a:buNone/>
            </a:pPr>
            <a:endParaRPr lang="en-US" dirty="0"/>
          </a:p>
        </p:txBody>
      </p:sp>
      <p:sp>
        <p:nvSpPr>
          <p:cNvPr id="8" name="Rectangle 7">
            <a:extLst>
              <a:ext uri="{FF2B5EF4-FFF2-40B4-BE49-F238E27FC236}">
                <a16:creationId xmlns:a16="http://schemas.microsoft.com/office/drawing/2014/main" id="{975E182C-F66A-F6DF-4668-85681C006B20}"/>
              </a:ext>
            </a:extLst>
          </p:cNvPr>
          <p:cNvSpPr/>
          <p:nvPr/>
        </p:nvSpPr>
        <p:spPr>
          <a:xfrm>
            <a:off x="789040" y="3490453"/>
            <a:ext cx="9534831" cy="934064"/>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7379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192E-EA6A-40B0-0CB2-13F2443C520E}"/>
              </a:ext>
            </a:extLst>
          </p:cNvPr>
          <p:cNvSpPr>
            <a:spLocks noGrp="1"/>
          </p:cNvSpPr>
          <p:nvPr>
            <p:ph type="title"/>
          </p:nvPr>
        </p:nvSpPr>
        <p:spPr/>
        <p:txBody>
          <a:bodyPr/>
          <a:lstStyle/>
          <a:p>
            <a:r>
              <a:rPr lang="en-US" dirty="0"/>
              <a:t>Connection Protocols</a:t>
            </a:r>
          </a:p>
        </p:txBody>
      </p:sp>
      <p:sp>
        <p:nvSpPr>
          <p:cNvPr id="3" name="Content Placeholder 2">
            <a:extLst>
              <a:ext uri="{FF2B5EF4-FFF2-40B4-BE49-F238E27FC236}">
                <a16:creationId xmlns:a16="http://schemas.microsoft.com/office/drawing/2014/main" id="{8A6B1ACB-F938-5722-B62D-FD0DB89C7586}"/>
              </a:ext>
            </a:extLst>
          </p:cNvPr>
          <p:cNvSpPr>
            <a:spLocks noGrp="1"/>
          </p:cNvSpPr>
          <p:nvPr>
            <p:ph idx="1"/>
          </p:nvPr>
        </p:nvSpPr>
        <p:spPr/>
        <p:txBody>
          <a:bodyPr/>
          <a:lstStyle/>
          <a:p>
            <a:pPr marL="0" indent="0">
              <a:buNone/>
            </a:pPr>
            <a:r>
              <a:rPr lang="en-US" b="1" dirty="0"/>
              <a:t>SFTP: </a:t>
            </a:r>
            <a:r>
              <a:rPr lang="en-US" dirty="0"/>
              <a:t>Secure File Transfer Protocol</a:t>
            </a:r>
          </a:p>
          <a:p>
            <a:pPr marL="0" indent="0">
              <a:buNone/>
            </a:pPr>
            <a:r>
              <a:rPr lang="en-US" dirty="0"/>
              <a:t>sends files over SSH</a:t>
            </a:r>
          </a:p>
          <a:p>
            <a:pPr marL="0" indent="0">
              <a:buNone/>
            </a:pPr>
            <a:endParaRPr lang="en-US" sz="3600" dirty="0"/>
          </a:p>
          <a:p>
            <a:pPr marL="0" indent="0">
              <a:buNone/>
            </a:pPr>
            <a:r>
              <a:rPr lang="en-US" sz="3600" b="1" dirty="0"/>
              <a:t>sftp</a:t>
            </a:r>
            <a:r>
              <a:rPr lang="en-US" sz="3600" dirty="0"/>
              <a:t> netID@cc-login.campuscluster.Illinois.edu</a:t>
            </a:r>
            <a:endParaRPr lang="en-US" sz="3600" b="1" dirty="0"/>
          </a:p>
          <a:p>
            <a:pPr marL="0" indent="0">
              <a:buNone/>
            </a:pPr>
            <a:endParaRPr lang="en-US" dirty="0"/>
          </a:p>
          <a:p>
            <a:pPr marL="0" indent="0">
              <a:buNone/>
            </a:pPr>
            <a:r>
              <a:rPr lang="en-US" sz="3200" dirty="0"/>
              <a:t>Upload:    		</a:t>
            </a:r>
            <a:r>
              <a:rPr lang="en-US" sz="3200" b="1" dirty="0"/>
              <a:t>put</a:t>
            </a:r>
            <a:r>
              <a:rPr lang="en-US" sz="3200" dirty="0"/>
              <a:t> 	</a:t>
            </a:r>
            <a:r>
              <a:rPr lang="en-US" sz="3200" dirty="0" err="1"/>
              <a:t>localpath</a:t>
            </a:r>
            <a:r>
              <a:rPr lang="en-US" sz="3200" dirty="0"/>
              <a:t> 	  </a:t>
            </a:r>
            <a:r>
              <a:rPr lang="en-US" sz="3200" dirty="0" err="1"/>
              <a:t>serverpath</a:t>
            </a:r>
            <a:endParaRPr lang="en-US" sz="3200" dirty="0"/>
          </a:p>
          <a:p>
            <a:pPr marL="0" indent="0">
              <a:buNone/>
            </a:pPr>
            <a:r>
              <a:rPr lang="en-US" sz="3200" dirty="0"/>
              <a:t>Download:	</a:t>
            </a:r>
            <a:r>
              <a:rPr lang="en-US" sz="3200" b="1" dirty="0"/>
              <a:t>get</a:t>
            </a:r>
            <a:r>
              <a:rPr lang="en-US" sz="3200" dirty="0"/>
              <a:t> 	</a:t>
            </a:r>
            <a:r>
              <a:rPr lang="en-US" sz="3200" dirty="0" err="1"/>
              <a:t>serverpath</a:t>
            </a:r>
            <a:r>
              <a:rPr lang="en-US" sz="3200" dirty="0"/>
              <a:t>  </a:t>
            </a:r>
            <a:r>
              <a:rPr lang="en-US" sz="3200" dirty="0" err="1"/>
              <a:t>localpath</a:t>
            </a:r>
            <a:endParaRPr lang="en-US" sz="3200" dirty="0"/>
          </a:p>
        </p:txBody>
      </p:sp>
      <p:sp>
        <p:nvSpPr>
          <p:cNvPr id="5" name="Rectangle 4">
            <a:extLst>
              <a:ext uri="{FF2B5EF4-FFF2-40B4-BE49-F238E27FC236}">
                <a16:creationId xmlns:a16="http://schemas.microsoft.com/office/drawing/2014/main" id="{C0C27B43-45A5-CB16-E741-002B7BF74755}"/>
              </a:ext>
            </a:extLst>
          </p:cNvPr>
          <p:cNvSpPr/>
          <p:nvPr/>
        </p:nvSpPr>
        <p:spPr>
          <a:xfrm>
            <a:off x="838200" y="3165987"/>
            <a:ext cx="9534831" cy="301097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15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35B84-5C58-46E2-05D4-017F9C0BD32E}"/>
              </a:ext>
            </a:extLst>
          </p:cNvPr>
          <p:cNvSpPr>
            <a:spLocks noGrp="1"/>
          </p:cNvSpPr>
          <p:nvPr>
            <p:ph type="title"/>
          </p:nvPr>
        </p:nvSpPr>
        <p:spPr/>
        <p:txBody>
          <a:bodyPr/>
          <a:lstStyle/>
          <a:p>
            <a:r>
              <a:rPr lang="en-US" dirty="0"/>
              <a:t>An Example Setup: VPN</a:t>
            </a:r>
          </a:p>
        </p:txBody>
      </p:sp>
      <p:pic>
        <p:nvPicPr>
          <p:cNvPr id="5" name="Picture 4">
            <a:extLst>
              <a:ext uri="{FF2B5EF4-FFF2-40B4-BE49-F238E27FC236}">
                <a16:creationId xmlns:a16="http://schemas.microsoft.com/office/drawing/2014/main" id="{83C9A7DB-EC50-122C-7759-A0B433B34DA5}"/>
              </a:ext>
            </a:extLst>
          </p:cNvPr>
          <p:cNvPicPr>
            <a:picLocks noChangeAspect="1"/>
          </p:cNvPicPr>
          <p:nvPr/>
        </p:nvPicPr>
        <p:blipFill>
          <a:blip r:embed="rId3"/>
          <a:stretch>
            <a:fillRect/>
          </a:stretch>
        </p:blipFill>
        <p:spPr>
          <a:xfrm>
            <a:off x="408853" y="1798843"/>
            <a:ext cx="4962088" cy="2490736"/>
          </a:xfrm>
          <a:prstGeom prst="rect">
            <a:avLst/>
          </a:prstGeom>
        </p:spPr>
      </p:pic>
      <p:sp>
        <p:nvSpPr>
          <p:cNvPr id="6" name="TextBox 5">
            <a:extLst>
              <a:ext uri="{FF2B5EF4-FFF2-40B4-BE49-F238E27FC236}">
                <a16:creationId xmlns:a16="http://schemas.microsoft.com/office/drawing/2014/main" id="{1CAD94B4-421B-BD44-A4CB-91272323F6C6}"/>
              </a:ext>
            </a:extLst>
          </p:cNvPr>
          <p:cNvSpPr txBox="1"/>
          <p:nvPr/>
        </p:nvSpPr>
        <p:spPr>
          <a:xfrm>
            <a:off x="5825606" y="2970264"/>
            <a:ext cx="5318444" cy="1077218"/>
          </a:xfrm>
          <a:prstGeom prst="rect">
            <a:avLst/>
          </a:prstGeom>
          <a:noFill/>
        </p:spPr>
        <p:txBody>
          <a:bodyPr wrap="none" rtlCol="0">
            <a:spAutoFit/>
          </a:bodyPr>
          <a:lstStyle/>
          <a:p>
            <a:r>
              <a:rPr lang="en-US" sz="3200" dirty="0"/>
              <a:t>VPN (Virtual Private Network)</a:t>
            </a:r>
          </a:p>
          <a:p>
            <a:r>
              <a:rPr lang="en-US" sz="3200" dirty="0"/>
              <a:t>onto the server’s network</a:t>
            </a:r>
          </a:p>
        </p:txBody>
      </p:sp>
      <p:sp>
        <p:nvSpPr>
          <p:cNvPr id="7" name="Rectangle: Rounded Corners 6">
            <a:extLst>
              <a:ext uri="{FF2B5EF4-FFF2-40B4-BE49-F238E27FC236}">
                <a16:creationId xmlns:a16="http://schemas.microsoft.com/office/drawing/2014/main" id="{0F22EDB7-4C7F-B348-1C91-831DD329FDF4}"/>
              </a:ext>
            </a:extLst>
          </p:cNvPr>
          <p:cNvSpPr/>
          <p:nvPr/>
        </p:nvSpPr>
        <p:spPr>
          <a:xfrm>
            <a:off x="5825607" y="2773619"/>
            <a:ext cx="5318444" cy="14846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6B1B94-11DD-853E-6E9D-BB44730FCA95}"/>
              </a:ext>
            </a:extLst>
          </p:cNvPr>
          <p:cNvSpPr txBox="1"/>
          <p:nvPr/>
        </p:nvSpPr>
        <p:spPr>
          <a:xfrm>
            <a:off x="5417802" y="4805191"/>
            <a:ext cx="6134052" cy="830997"/>
          </a:xfrm>
          <a:prstGeom prst="rect">
            <a:avLst/>
          </a:prstGeom>
          <a:noFill/>
        </p:spPr>
        <p:txBody>
          <a:bodyPr wrap="none" rtlCol="0">
            <a:spAutoFit/>
          </a:bodyPr>
          <a:lstStyle/>
          <a:p>
            <a:r>
              <a:rPr lang="en-US" sz="2400" dirty="0"/>
              <a:t>Not necessary in theory, but often used</a:t>
            </a:r>
          </a:p>
          <a:p>
            <a:r>
              <a:rPr lang="en-US" sz="2400" dirty="0"/>
              <a:t>More convenient to add 2FA at the VPN-stage</a:t>
            </a:r>
          </a:p>
        </p:txBody>
      </p:sp>
    </p:spTree>
    <p:extLst>
      <p:ext uri="{BB962C8B-B14F-4D97-AF65-F5344CB8AC3E}">
        <p14:creationId xmlns:p14="http://schemas.microsoft.com/office/powerpoint/2010/main" val="1638204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C189E-0D3D-3EFC-EF39-7DB9B5A7D6B8}"/>
              </a:ext>
            </a:extLst>
          </p:cNvPr>
          <p:cNvSpPr>
            <a:spLocks noGrp="1"/>
          </p:cNvSpPr>
          <p:nvPr>
            <p:ph type="title"/>
          </p:nvPr>
        </p:nvSpPr>
        <p:spPr/>
        <p:txBody>
          <a:bodyPr/>
          <a:lstStyle/>
          <a:p>
            <a:r>
              <a:rPr lang="en-US" dirty="0"/>
              <a:t>An Example Setup: File Manager (GUI)</a:t>
            </a:r>
          </a:p>
        </p:txBody>
      </p:sp>
      <p:pic>
        <p:nvPicPr>
          <p:cNvPr id="5" name="Picture 4">
            <a:extLst>
              <a:ext uri="{FF2B5EF4-FFF2-40B4-BE49-F238E27FC236}">
                <a16:creationId xmlns:a16="http://schemas.microsoft.com/office/drawing/2014/main" id="{CE23F64D-9B66-B6CF-2C4F-8FC589E536F3}"/>
              </a:ext>
            </a:extLst>
          </p:cNvPr>
          <p:cNvPicPr>
            <a:picLocks noChangeAspect="1"/>
          </p:cNvPicPr>
          <p:nvPr/>
        </p:nvPicPr>
        <p:blipFill>
          <a:blip r:embed="rId2"/>
          <a:stretch>
            <a:fillRect/>
          </a:stretch>
        </p:blipFill>
        <p:spPr>
          <a:xfrm>
            <a:off x="4192304" y="2030920"/>
            <a:ext cx="6908316" cy="3999838"/>
          </a:xfrm>
          <a:prstGeom prst="rect">
            <a:avLst/>
          </a:prstGeom>
        </p:spPr>
      </p:pic>
      <p:sp>
        <p:nvSpPr>
          <p:cNvPr id="6" name="TextBox 5">
            <a:extLst>
              <a:ext uri="{FF2B5EF4-FFF2-40B4-BE49-F238E27FC236}">
                <a16:creationId xmlns:a16="http://schemas.microsoft.com/office/drawing/2014/main" id="{526873B8-36B2-5579-F7F1-30CC86522B1B}"/>
              </a:ext>
            </a:extLst>
          </p:cNvPr>
          <p:cNvSpPr txBox="1"/>
          <p:nvPr/>
        </p:nvSpPr>
        <p:spPr>
          <a:xfrm>
            <a:off x="167148" y="2264153"/>
            <a:ext cx="3647767" cy="2677656"/>
          </a:xfrm>
          <a:prstGeom prst="rect">
            <a:avLst/>
          </a:prstGeom>
          <a:noFill/>
        </p:spPr>
        <p:txBody>
          <a:bodyPr wrap="square" rtlCol="0">
            <a:spAutoFit/>
          </a:bodyPr>
          <a:lstStyle/>
          <a:p>
            <a:r>
              <a:rPr lang="en-US" sz="2400" dirty="0"/>
              <a:t>Moving files to/from server (including code)</a:t>
            </a:r>
          </a:p>
          <a:p>
            <a:endParaRPr lang="en-US" sz="2400" dirty="0"/>
          </a:p>
          <a:p>
            <a:r>
              <a:rPr lang="en-US" sz="2400" dirty="0"/>
              <a:t>I like a GUI here (WinSCP)</a:t>
            </a:r>
          </a:p>
          <a:p>
            <a:endParaRPr lang="en-US" sz="2400" dirty="0"/>
          </a:p>
          <a:p>
            <a:r>
              <a:rPr lang="en-US" sz="2400" dirty="0"/>
              <a:t>Others prefer to navigate in-terminal (ls / tree)</a:t>
            </a:r>
          </a:p>
        </p:txBody>
      </p:sp>
    </p:spTree>
    <p:extLst>
      <p:ext uri="{BB962C8B-B14F-4D97-AF65-F5344CB8AC3E}">
        <p14:creationId xmlns:p14="http://schemas.microsoft.com/office/powerpoint/2010/main" val="3217867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DA81-CB40-4521-2CE6-734B0B29090A}"/>
              </a:ext>
            </a:extLst>
          </p:cNvPr>
          <p:cNvSpPr>
            <a:spLocks noGrp="1"/>
          </p:cNvSpPr>
          <p:nvPr>
            <p:ph type="title"/>
          </p:nvPr>
        </p:nvSpPr>
        <p:spPr/>
        <p:txBody>
          <a:bodyPr/>
          <a:lstStyle/>
          <a:p>
            <a:r>
              <a:rPr lang="en-US" dirty="0"/>
              <a:t>An Example Setup: Shell</a:t>
            </a:r>
          </a:p>
        </p:txBody>
      </p:sp>
      <p:pic>
        <p:nvPicPr>
          <p:cNvPr id="5" name="Picture 4">
            <a:extLst>
              <a:ext uri="{FF2B5EF4-FFF2-40B4-BE49-F238E27FC236}">
                <a16:creationId xmlns:a16="http://schemas.microsoft.com/office/drawing/2014/main" id="{83D2D34A-B912-639E-AAA8-DD00530BFFB3}"/>
              </a:ext>
            </a:extLst>
          </p:cNvPr>
          <p:cNvPicPr>
            <a:picLocks noChangeAspect="1"/>
          </p:cNvPicPr>
          <p:nvPr/>
        </p:nvPicPr>
        <p:blipFill>
          <a:blip r:embed="rId2"/>
          <a:stretch>
            <a:fillRect/>
          </a:stretch>
        </p:blipFill>
        <p:spPr>
          <a:xfrm>
            <a:off x="5812894" y="3057832"/>
            <a:ext cx="5966317" cy="3642259"/>
          </a:xfrm>
          <a:prstGeom prst="rect">
            <a:avLst/>
          </a:prstGeom>
        </p:spPr>
      </p:pic>
      <p:sp>
        <p:nvSpPr>
          <p:cNvPr id="6" name="TextBox 5">
            <a:extLst>
              <a:ext uri="{FF2B5EF4-FFF2-40B4-BE49-F238E27FC236}">
                <a16:creationId xmlns:a16="http://schemas.microsoft.com/office/drawing/2014/main" id="{E2351E21-D5A5-9FEA-B6E8-055228B180C4}"/>
              </a:ext>
            </a:extLst>
          </p:cNvPr>
          <p:cNvSpPr txBox="1"/>
          <p:nvPr/>
        </p:nvSpPr>
        <p:spPr>
          <a:xfrm>
            <a:off x="1809135" y="2143427"/>
            <a:ext cx="9094839" cy="461665"/>
          </a:xfrm>
          <a:prstGeom prst="rect">
            <a:avLst/>
          </a:prstGeom>
          <a:noFill/>
        </p:spPr>
        <p:txBody>
          <a:bodyPr wrap="square" rtlCol="0">
            <a:spAutoFit/>
          </a:bodyPr>
          <a:lstStyle/>
          <a:p>
            <a:r>
              <a:rPr lang="en-US" sz="2400" dirty="0"/>
              <a:t>SSH Through your terminal OR use a Session Manager (</a:t>
            </a:r>
            <a:r>
              <a:rPr lang="en-US" sz="2400" dirty="0" err="1"/>
              <a:t>MobaXterm</a:t>
            </a:r>
            <a:r>
              <a:rPr lang="en-US" sz="2400" dirty="0"/>
              <a:t>)</a:t>
            </a:r>
          </a:p>
        </p:txBody>
      </p:sp>
      <p:pic>
        <p:nvPicPr>
          <p:cNvPr id="7" name="Picture 6">
            <a:extLst>
              <a:ext uri="{FF2B5EF4-FFF2-40B4-BE49-F238E27FC236}">
                <a16:creationId xmlns:a16="http://schemas.microsoft.com/office/drawing/2014/main" id="{B6BFDEED-3C7D-E7A2-8EF2-E7C7DC4C5703}"/>
              </a:ext>
            </a:extLst>
          </p:cNvPr>
          <p:cNvPicPr>
            <a:picLocks noChangeAspect="1"/>
          </p:cNvPicPr>
          <p:nvPr/>
        </p:nvPicPr>
        <p:blipFill>
          <a:blip r:embed="rId3"/>
          <a:stretch>
            <a:fillRect/>
          </a:stretch>
        </p:blipFill>
        <p:spPr>
          <a:xfrm>
            <a:off x="504745" y="3188797"/>
            <a:ext cx="4507104" cy="3380328"/>
          </a:xfrm>
          <a:prstGeom prst="rect">
            <a:avLst/>
          </a:prstGeom>
        </p:spPr>
      </p:pic>
    </p:spTree>
    <p:extLst>
      <p:ext uri="{BB962C8B-B14F-4D97-AF65-F5344CB8AC3E}">
        <p14:creationId xmlns:p14="http://schemas.microsoft.com/office/powerpoint/2010/main" val="368777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68E58-4FCB-4189-90AA-ED763047DEDA}"/>
              </a:ext>
            </a:extLst>
          </p:cNvPr>
          <p:cNvSpPr>
            <a:spLocks noGrp="1"/>
          </p:cNvSpPr>
          <p:nvPr>
            <p:ph type="title"/>
          </p:nvPr>
        </p:nvSpPr>
        <p:spPr>
          <a:xfrm>
            <a:off x="838200" y="365125"/>
            <a:ext cx="10980174" cy="1325563"/>
          </a:xfrm>
        </p:spPr>
        <p:txBody>
          <a:bodyPr/>
          <a:lstStyle/>
          <a:p>
            <a:r>
              <a:rPr lang="en-US" dirty="0"/>
              <a:t>Simple Linux Utility for Resource Management</a:t>
            </a:r>
          </a:p>
        </p:txBody>
      </p:sp>
      <p:sp>
        <p:nvSpPr>
          <p:cNvPr id="3" name="Content Placeholder 2">
            <a:extLst>
              <a:ext uri="{FF2B5EF4-FFF2-40B4-BE49-F238E27FC236}">
                <a16:creationId xmlns:a16="http://schemas.microsoft.com/office/drawing/2014/main" id="{D160D788-F186-5D85-743C-4AEC0782E384}"/>
              </a:ext>
            </a:extLst>
          </p:cNvPr>
          <p:cNvSpPr>
            <a:spLocks noGrp="1"/>
          </p:cNvSpPr>
          <p:nvPr>
            <p:ph idx="1"/>
          </p:nvPr>
        </p:nvSpPr>
        <p:spPr/>
        <p:txBody>
          <a:bodyPr/>
          <a:lstStyle/>
          <a:p>
            <a:r>
              <a:rPr lang="en-US" dirty="0"/>
              <a:t>The majority of the world’s supercomputers use SLURM</a:t>
            </a:r>
          </a:p>
          <a:p>
            <a:r>
              <a:rPr lang="en-US" dirty="0"/>
              <a:t>Simplifies job request / scheduler system</a:t>
            </a:r>
          </a:p>
        </p:txBody>
      </p:sp>
      <p:pic>
        <p:nvPicPr>
          <p:cNvPr id="5" name="Picture 4">
            <a:extLst>
              <a:ext uri="{FF2B5EF4-FFF2-40B4-BE49-F238E27FC236}">
                <a16:creationId xmlns:a16="http://schemas.microsoft.com/office/drawing/2014/main" id="{F383BE75-3536-23A9-D5DF-5146DBC3B0CF}"/>
              </a:ext>
            </a:extLst>
          </p:cNvPr>
          <p:cNvPicPr>
            <a:picLocks noChangeAspect="1"/>
          </p:cNvPicPr>
          <p:nvPr/>
        </p:nvPicPr>
        <p:blipFill>
          <a:blip r:embed="rId2"/>
          <a:stretch>
            <a:fillRect/>
          </a:stretch>
        </p:blipFill>
        <p:spPr>
          <a:xfrm>
            <a:off x="1090797" y="2954586"/>
            <a:ext cx="6135913" cy="3103979"/>
          </a:xfrm>
          <a:prstGeom prst="rect">
            <a:avLst/>
          </a:prstGeom>
        </p:spPr>
      </p:pic>
      <p:sp>
        <p:nvSpPr>
          <p:cNvPr id="7" name="TextBox 6">
            <a:extLst>
              <a:ext uri="{FF2B5EF4-FFF2-40B4-BE49-F238E27FC236}">
                <a16:creationId xmlns:a16="http://schemas.microsoft.com/office/drawing/2014/main" id="{1756AE4C-EA74-42C8-9EAD-41BFC7E25919}"/>
              </a:ext>
            </a:extLst>
          </p:cNvPr>
          <p:cNvSpPr txBox="1"/>
          <p:nvPr/>
        </p:nvSpPr>
        <p:spPr>
          <a:xfrm>
            <a:off x="1011494" y="6311900"/>
            <a:ext cx="9046906" cy="369332"/>
          </a:xfrm>
          <a:prstGeom prst="rect">
            <a:avLst/>
          </a:prstGeom>
          <a:noFill/>
        </p:spPr>
        <p:txBody>
          <a:bodyPr wrap="square">
            <a:spAutoFit/>
          </a:bodyPr>
          <a:lstStyle/>
          <a:p>
            <a:r>
              <a:rPr lang="en-US" dirty="0">
                <a:hlinkClick r:id="rId3"/>
              </a:rPr>
              <a:t>https://blogs.oracle.com/research/post/a-beginners-guide-to-slurm</a:t>
            </a:r>
            <a:endParaRPr lang="en-US" dirty="0"/>
          </a:p>
        </p:txBody>
      </p:sp>
    </p:spTree>
    <p:extLst>
      <p:ext uri="{BB962C8B-B14F-4D97-AF65-F5344CB8AC3E}">
        <p14:creationId xmlns:p14="http://schemas.microsoft.com/office/powerpoint/2010/main" val="183834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6EF9-AEA8-EAB1-D54C-8BE3D71A8CA6}"/>
              </a:ext>
            </a:extLst>
          </p:cNvPr>
          <p:cNvSpPr>
            <a:spLocks noGrp="1"/>
          </p:cNvSpPr>
          <p:nvPr>
            <p:ph type="title"/>
          </p:nvPr>
        </p:nvSpPr>
        <p:spPr>
          <a:xfrm>
            <a:off x="671050" y="365125"/>
            <a:ext cx="10704871" cy="1325563"/>
          </a:xfrm>
        </p:spPr>
        <p:txBody>
          <a:bodyPr/>
          <a:lstStyle/>
          <a:p>
            <a:r>
              <a:rPr lang="en-US" dirty="0"/>
              <a:t>Simple Linux Utility for Resource Management</a:t>
            </a:r>
          </a:p>
        </p:txBody>
      </p:sp>
      <p:pic>
        <p:nvPicPr>
          <p:cNvPr id="5" name="Picture 4">
            <a:extLst>
              <a:ext uri="{FF2B5EF4-FFF2-40B4-BE49-F238E27FC236}">
                <a16:creationId xmlns:a16="http://schemas.microsoft.com/office/drawing/2014/main" id="{91A608D6-FD37-84C8-B1D0-6E39E1378FB3}"/>
              </a:ext>
            </a:extLst>
          </p:cNvPr>
          <p:cNvPicPr>
            <a:picLocks noChangeAspect="1"/>
          </p:cNvPicPr>
          <p:nvPr/>
        </p:nvPicPr>
        <p:blipFill>
          <a:blip r:embed="rId2"/>
          <a:stretch>
            <a:fillRect/>
          </a:stretch>
        </p:blipFill>
        <p:spPr>
          <a:xfrm>
            <a:off x="6638019" y="3328854"/>
            <a:ext cx="3242189" cy="2430232"/>
          </a:xfrm>
          <a:prstGeom prst="rect">
            <a:avLst/>
          </a:prstGeom>
        </p:spPr>
      </p:pic>
      <p:pic>
        <p:nvPicPr>
          <p:cNvPr id="11" name="Picture 10">
            <a:extLst>
              <a:ext uri="{FF2B5EF4-FFF2-40B4-BE49-F238E27FC236}">
                <a16:creationId xmlns:a16="http://schemas.microsoft.com/office/drawing/2014/main" id="{B3389488-A5ED-6B46-26F9-FB1E5BCFF9E1}"/>
              </a:ext>
            </a:extLst>
          </p:cNvPr>
          <p:cNvPicPr>
            <a:picLocks noChangeAspect="1"/>
          </p:cNvPicPr>
          <p:nvPr/>
        </p:nvPicPr>
        <p:blipFill>
          <a:blip r:embed="rId3"/>
          <a:stretch>
            <a:fillRect/>
          </a:stretch>
        </p:blipFill>
        <p:spPr>
          <a:xfrm>
            <a:off x="1257277" y="5978586"/>
            <a:ext cx="8969517" cy="701101"/>
          </a:xfrm>
          <a:prstGeom prst="rect">
            <a:avLst/>
          </a:prstGeom>
        </p:spPr>
      </p:pic>
      <p:grpSp>
        <p:nvGrpSpPr>
          <p:cNvPr id="16" name="Group 15">
            <a:extLst>
              <a:ext uri="{FF2B5EF4-FFF2-40B4-BE49-F238E27FC236}">
                <a16:creationId xmlns:a16="http://schemas.microsoft.com/office/drawing/2014/main" id="{41AF8755-5725-A8CD-5C0F-357E93F93C31}"/>
              </a:ext>
            </a:extLst>
          </p:cNvPr>
          <p:cNvGrpSpPr/>
          <p:nvPr/>
        </p:nvGrpSpPr>
        <p:grpSpPr>
          <a:xfrm>
            <a:off x="1054504" y="1612030"/>
            <a:ext cx="3124202" cy="3962861"/>
            <a:chOff x="671049" y="1482212"/>
            <a:chExt cx="3369956" cy="4354708"/>
          </a:xfrm>
        </p:grpSpPr>
        <p:pic>
          <p:nvPicPr>
            <p:cNvPr id="13" name="Picture 12">
              <a:extLst>
                <a:ext uri="{FF2B5EF4-FFF2-40B4-BE49-F238E27FC236}">
                  <a16:creationId xmlns:a16="http://schemas.microsoft.com/office/drawing/2014/main" id="{5A25885E-65E5-072D-D181-C6B9114EBC15}"/>
                </a:ext>
              </a:extLst>
            </p:cNvPr>
            <p:cNvPicPr>
              <a:picLocks noChangeAspect="1"/>
            </p:cNvPicPr>
            <p:nvPr/>
          </p:nvPicPr>
          <p:blipFill>
            <a:blip r:embed="rId4"/>
            <a:stretch>
              <a:fillRect/>
            </a:stretch>
          </p:blipFill>
          <p:spPr>
            <a:xfrm>
              <a:off x="671050" y="1482212"/>
              <a:ext cx="3369955" cy="4319403"/>
            </a:xfrm>
            <a:prstGeom prst="rect">
              <a:avLst/>
            </a:prstGeom>
          </p:spPr>
        </p:pic>
        <p:sp>
          <p:nvSpPr>
            <p:cNvPr id="14" name="Rectangle 13">
              <a:extLst>
                <a:ext uri="{FF2B5EF4-FFF2-40B4-BE49-F238E27FC236}">
                  <a16:creationId xmlns:a16="http://schemas.microsoft.com/office/drawing/2014/main" id="{F378977C-F86E-087B-0398-6813DFDAE4B3}"/>
                </a:ext>
              </a:extLst>
            </p:cNvPr>
            <p:cNvSpPr/>
            <p:nvPr/>
          </p:nvSpPr>
          <p:spPr>
            <a:xfrm>
              <a:off x="671049" y="5474970"/>
              <a:ext cx="3276111" cy="3619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ABDC06E6-75E5-12A6-1FE7-5BC74351A190}"/>
              </a:ext>
            </a:extLst>
          </p:cNvPr>
          <p:cNvSpPr/>
          <p:nvPr/>
        </p:nvSpPr>
        <p:spPr>
          <a:xfrm>
            <a:off x="1242037" y="5943280"/>
            <a:ext cx="9157979" cy="8213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A5848835-334E-7F03-1D0D-A41397374845}"/>
              </a:ext>
            </a:extLst>
          </p:cNvPr>
          <p:cNvCxnSpPr>
            <a:cxnSpLocks/>
            <a:stCxn id="13" idx="1"/>
            <a:endCxn id="11" idx="1"/>
          </p:cNvCxnSpPr>
          <p:nvPr/>
        </p:nvCxnSpPr>
        <p:spPr>
          <a:xfrm rot="10800000" flipH="1" flipV="1">
            <a:off x="1054505" y="3577397"/>
            <a:ext cx="202772" cy="2751740"/>
          </a:xfrm>
          <a:prstGeom prst="bentConnector3">
            <a:avLst>
              <a:gd name="adj1" fmla="val -112737"/>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2889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37F52-94A1-CA25-8D36-B7E7C804234C}"/>
              </a:ext>
            </a:extLst>
          </p:cNvPr>
          <p:cNvSpPr>
            <a:spLocks noGrp="1"/>
          </p:cNvSpPr>
          <p:nvPr>
            <p:ph type="title"/>
          </p:nvPr>
        </p:nvSpPr>
        <p:spPr/>
        <p:txBody>
          <a:bodyPr/>
          <a:lstStyle/>
          <a:p>
            <a:r>
              <a:rPr lang="en-US" dirty="0"/>
              <a:t>HW 6 solutions</a:t>
            </a:r>
          </a:p>
        </p:txBody>
      </p:sp>
      <p:sp>
        <p:nvSpPr>
          <p:cNvPr id="3" name="Content Placeholder 2">
            <a:extLst>
              <a:ext uri="{FF2B5EF4-FFF2-40B4-BE49-F238E27FC236}">
                <a16:creationId xmlns:a16="http://schemas.microsoft.com/office/drawing/2014/main" id="{91434102-020D-00BD-895D-E8F563BE9D43}"/>
              </a:ext>
            </a:extLst>
          </p:cNvPr>
          <p:cNvSpPr>
            <a:spLocks noGrp="1"/>
          </p:cNvSpPr>
          <p:nvPr>
            <p:ph idx="1"/>
          </p:nvPr>
        </p:nvSpPr>
        <p:spPr>
          <a:xfrm>
            <a:off x="543232" y="1923947"/>
            <a:ext cx="11245645" cy="4351338"/>
          </a:xfrm>
        </p:spPr>
        <p:txBody>
          <a:bodyPr/>
          <a:lstStyle/>
          <a:p>
            <a:r>
              <a:rPr lang="en-US" dirty="0"/>
              <a:t>Create the directory tree:  Year/Quarter/Company</a:t>
            </a:r>
          </a:p>
          <a:p>
            <a:pPr marL="0" indent="0">
              <a:buNone/>
            </a:pPr>
            <a:r>
              <a:rPr lang="en-US" dirty="0"/>
              <a:t>year in 2020-2024, Quarter in Q1-Q4, Company = Apple or Google</a:t>
            </a:r>
          </a:p>
          <a:p>
            <a:pPr marL="0" indent="0">
              <a:buNone/>
            </a:pPr>
            <a:endParaRPr lang="en-US" dirty="0"/>
          </a:p>
          <a:p>
            <a:pPr marL="0" indent="0">
              <a:buNone/>
            </a:pPr>
            <a:r>
              <a:rPr lang="en-US" b="1" dirty="0" err="1"/>
              <a:t>mkdir</a:t>
            </a:r>
            <a:r>
              <a:rPr lang="en-US" b="1" dirty="0"/>
              <a:t> -p </a:t>
            </a:r>
            <a:r>
              <a:rPr lang="en-US" dirty="0"/>
              <a:t>{2020..2024}/Q{1..4}/{</a:t>
            </a:r>
            <a:r>
              <a:rPr lang="en-US" dirty="0" err="1"/>
              <a:t>Apple,Google</a:t>
            </a:r>
            <a:r>
              <a:rPr lang="en-US" dirty="0"/>
              <a:t>};</a:t>
            </a:r>
          </a:p>
          <a:p>
            <a:pPr marL="0" indent="0">
              <a:buNone/>
            </a:pPr>
            <a:r>
              <a:rPr lang="en-US" b="1" dirty="0"/>
              <a:t>touch</a:t>
            </a:r>
            <a:r>
              <a:rPr lang="en-US" dirty="0"/>
              <a:t> {2020..2024}/Q{1..4}/{Apple/</a:t>
            </a:r>
            <a:r>
              <a:rPr lang="en-US" dirty="0" err="1"/>
              <a:t>Apple,Google</a:t>
            </a:r>
            <a:r>
              <a:rPr lang="en-US" dirty="0"/>
              <a:t>/Google}_{earnings,costs}.txt;</a:t>
            </a:r>
            <a:endParaRPr lang="en-US" b="1" dirty="0"/>
          </a:p>
        </p:txBody>
      </p:sp>
    </p:spTree>
    <p:extLst>
      <p:ext uri="{BB962C8B-B14F-4D97-AF65-F5344CB8AC3E}">
        <p14:creationId xmlns:p14="http://schemas.microsoft.com/office/powerpoint/2010/main" val="3826588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4F4D-B8C7-B346-9FF4-B60834E05FBD}"/>
              </a:ext>
            </a:extLst>
          </p:cNvPr>
          <p:cNvSpPr>
            <a:spLocks noGrp="1"/>
          </p:cNvSpPr>
          <p:nvPr>
            <p:ph type="title"/>
          </p:nvPr>
        </p:nvSpPr>
        <p:spPr/>
        <p:txBody>
          <a:bodyPr/>
          <a:lstStyle/>
          <a:p>
            <a:r>
              <a:rPr lang="en-US" dirty="0" err="1"/>
              <a:t>Sbatch</a:t>
            </a:r>
            <a:r>
              <a:rPr lang="en-US" dirty="0"/>
              <a:t> scripts:  Job configuration</a:t>
            </a:r>
          </a:p>
        </p:txBody>
      </p:sp>
      <p:sp>
        <p:nvSpPr>
          <p:cNvPr id="3" name="Content Placeholder 2">
            <a:extLst>
              <a:ext uri="{FF2B5EF4-FFF2-40B4-BE49-F238E27FC236}">
                <a16:creationId xmlns:a16="http://schemas.microsoft.com/office/drawing/2014/main" id="{440E3C85-3CA2-946A-7A6C-C31496687A92}"/>
              </a:ext>
            </a:extLst>
          </p:cNvPr>
          <p:cNvSpPr>
            <a:spLocks noGrp="1"/>
          </p:cNvSpPr>
          <p:nvPr>
            <p:ph idx="1"/>
          </p:nvPr>
        </p:nvSpPr>
        <p:spPr/>
        <p:txBody>
          <a:bodyPr/>
          <a:lstStyle/>
          <a:p>
            <a:pPr marL="0" indent="0">
              <a:buNone/>
            </a:pPr>
            <a:r>
              <a:rPr lang="en-US" dirty="0"/>
              <a:t>#!/bin/bash</a:t>
            </a:r>
          </a:p>
          <a:p>
            <a:pPr marL="0" indent="0">
              <a:buNone/>
            </a:pPr>
            <a:r>
              <a:rPr lang="en-US" dirty="0"/>
              <a:t>#SBATCH --time=04:00:00</a:t>
            </a:r>
          </a:p>
          <a:p>
            <a:pPr marL="0" indent="0">
              <a:buNone/>
            </a:pPr>
            <a:r>
              <a:rPr lang="en-US" dirty="0"/>
              <a:t>#SBATCH --</a:t>
            </a:r>
            <a:r>
              <a:rPr lang="en-US" dirty="0" err="1"/>
              <a:t>cpus</a:t>
            </a:r>
            <a:r>
              <a:rPr lang="en-US" dirty="0"/>
              <a:t>-per-task=4</a:t>
            </a:r>
          </a:p>
          <a:p>
            <a:pPr marL="0" indent="0">
              <a:buNone/>
            </a:pPr>
            <a:r>
              <a:rPr lang="en-US" dirty="0"/>
              <a:t>#SBATCH --nodes=1</a:t>
            </a:r>
          </a:p>
          <a:p>
            <a:pPr marL="0" indent="0">
              <a:buNone/>
            </a:pPr>
            <a:r>
              <a:rPr lang="en-US" dirty="0"/>
              <a:t>#SBATCH --mem-per-</a:t>
            </a:r>
            <a:r>
              <a:rPr lang="en-US" dirty="0" err="1"/>
              <a:t>cpu</a:t>
            </a:r>
            <a:r>
              <a:rPr lang="en-US" dirty="0"/>
              <a:t>= 16G</a:t>
            </a:r>
          </a:p>
          <a:p>
            <a:pPr marL="0" indent="0">
              <a:buNone/>
            </a:pPr>
            <a:r>
              <a:rPr lang="en-US" dirty="0"/>
              <a:t>#SBATCH --partition=stat</a:t>
            </a:r>
          </a:p>
          <a:p>
            <a:pPr marL="0" indent="0">
              <a:buNone/>
            </a:pPr>
            <a:r>
              <a:rPr lang="en-US" dirty="0"/>
              <a:t>#SBATCH --job-name="</a:t>
            </a:r>
            <a:r>
              <a:rPr lang="en-US" dirty="0" err="1"/>
              <a:t>myjobname</a:t>
            </a:r>
            <a:r>
              <a:rPr lang="en-US" dirty="0"/>
              <a:t>“</a:t>
            </a:r>
          </a:p>
          <a:p>
            <a:pPr marL="0" indent="0">
              <a:buNone/>
            </a:pPr>
            <a:r>
              <a:rPr lang="en-US" dirty="0"/>
              <a:t>#SBATCH --output="LOG.log" </a:t>
            </a:r>
          </a:p>
        </p:txBody>
      </p:sp>
    </p:spTree>
    <p:extLst>
      <p:ext uri="{BB962C8B-B14F-4D97-AF65-F5344CB8AC3E}">
        <p14:creationId xmlns:p14="http://schemas.microsoft.com/office/powerpoint/2010/main" val="1460521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121E-F408-C569-2BC8-535EFE2FC591}"/>
              </a:ext>
            </a:extLst>
          </p:cNvPr>
          <p:cNvSpPr>
            <a:spLocks noGrp="1"/>
          </p:cNvSpPr>
          <p:nvPr>
            <p:ph type="title"/>
          </p:nvPr>
        </p:nvSpPr>
        <p:spPr/>
        <p:txBody>
          <a:bodyPr/>
          <a:lstStyle/>
          <a:p>
            <a:r>
              <a:rPr lang="en-US" dirty="0" err="1"/>
              <a:t>Sbatch</a:t>
            </a:r>
            <a:r>
              <a:rPr lang="en-US" dirty="0"/>
              <a:t> scripts: Instructions</a:t>
            </a:r>
          </a:p>
        </p:txBody>
      </p:sp>
      <p:sp>
        <p:nvSpPr>
          <p:cNvPr id="3" name="Content Placeholder 2">
            <a:extLst>
              <a:ext uri="{FF2B5EF4-FFF2-40B4-BE49-F238E27FC236}">
                <a16:creationId xmlns:a16="http://schemas.microsoft.com/office/drawing/2014/main" id="{4B38BC54-D054-EC3A-604B-1C283E492634}"/>
              </a:ext>
            </a:extLst>
          </p:cNvPr>
          <p:cNvSpPr>
            <a:spLocks noGrp="1"/>
          </p:cNvSpPr>
          <p:nvPr>
            <p:ph idx="1"/>
          </p:nvPr>
        </p:nvSpPr>
        <p:spPr/>
        <p:txBody>
          <a:bodyPr>
            <a:normAutofit/>
          </a:bodyPr>
          <a:lstStyle/>
          <a:p>
            <a:pPr marL="0" indent="0">
              <a:buNone/>
            </a:pPr>
            <a:r>
              <a:rPr lang="en-US" dirty="0"/>
              <a:t>Instructions can consist of calling another BASH script, or just specify here:</a:t>
            </a:r>
          </a:p>
          <a:p>
            <a:pPr marL="0" indent="0">
              <a:buNone/>
            </a:pPr>
            <a:endParaRPr lang="en-US" dirty="0"/>
          </a:p>
          <a:p>
            <a:pPr marL="0" indent="0">
              <a:buNone/>
            </a:pPr>
            <a:r>
              <a:rPr lang="en-US" dirty="0"/>
              <a:t>module load anaconda/3</a:t>
            </a:r>
          </a:p>
          <a:p>
            <a:pPr marL="0" indent="0">
              <a:buNone/>
            </a:pPr>
            <a:r>
              <a:rPr lang="en-US" dirty="0"/>
              <a:t>source activate </a:t>
            </a:r>
            <a:r>
              <a:rPr lang="en-US" dirty="0" err="1"/>
              <a:t>conda_env</a:t>
            </a:r>
            <a:r>
              <a:rPr lang="en-US" dirty="0"/>
              <a:t> (optional)</a:t>
            </a:r>
          </a:p>
          <a:p>
            <a:pPr marL="0" indent="0">
              <a:buNone/>
            </a:pPr>
            <a:r>
              <a:rPr lang="en-US" dirty="0"/>
              <a:t>python3 code.py</a:t>
            </a:r>
          </a:p>
          <a:p>
            <a:pPr marL="0" indent="0">
              <a:buNone/>
            </a:pPr>
            <a:endParaRPr lang="en-US" dirty="0"/>
          </a:p>
          <a:p>
            <a:pPr marL="0" indent="0">
              <a:buNone/>
            </a:pPr>
            <a:r>
              <a:rPr lang="en-US" dirty="0"/>
              <a:t>Run with:    </a:t>
            </a:r>
            <a:r>
              <a:rPr lang="en-US" b="1" dirty="0" err="1"/>
              <a:t>sbatch</a:t>
            </a:r>
            <a:r>
              <a:rPr lang="en-US" dirty="0"/>
              <a:t> </a:t>
            </a:r>
            <a:r>
              <a:rPr lang="en-US" dirty="0" err="1"/>
              <a:t>scriptName.sbatch</a:t>
            </a:r>
            <a:r>
              <a:rPr lang="en-US" dirty="0"/>
              <a:t> </a:t>
            </a:r>
          </a:p>
        </p:txBody>
      </p:sp>
    </p:spTree>
    <p:extLst>
      <p:ext uri="{BB962C8B-B14F-4D97-AF65-F5344CB8AC3E}">
        <p14:creationId xmlns:p14="http://schemas.microsoft.com/office/powerpoint/2010/main" val="36714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1442E-B80E-D5DE-B893-0FD585E7D132}"/>
              </a:ext>
            </a:extLst>
          </p:cNvPr>
          <p:cNvSpPr>
            <a:spLocks noGrp="1"/>
          </p:cNvSpPr>
          <p:nvPr>
            <p:ph type="title"/>
          </p:nvPr>
        </p:nvSpPr>
        <p:spPr/>
        <p:txBody>
          <a:bodyPr/>
          <a:lstStyle/>
          <a:p>
            <a:r>
              <a:rPr lang="en-US" dirty="0" err="1"/>
              <a:t>Sbatch</a:t>
            </a:r>
            <a:r>
              <a:rPr lang="en-US" dirty="0"/>
              <a:t> scripts: Passing variables</a:t>
            </a:r>
          </a:p>
        </p:txBody>
      </p:sp>
      <p:sp>
        <p:nvSpPr>
          <p:cNvPr id="3" name="Content Placeholder 2">
            <a:extLst>
              <a:ext uri="{FF2B5EF4-FFF2-40B4-BE49-F238E27FC236}">
                <a16:creationId xmlns:a16="http://schemas.microsoft.com/office/drawing/2014/main" id="{ADFEAA24-7D17-70BF-2C5F-79160A545096}"/>
              </a:ext>
            </a:extLst>
          </p:cNvPr>
          <p:cNvSpPr>
            <a:spLocks noGrp="1"/>
          </p:cNvSpPr>
          <p:nvPr>
            <p:ph idx="1"/>
          </p:nvPr>
        </p:nvSpPr>
        <p:spPr/>
        <p:txBody>
          <a:bodyPr/>
          <a:lstStyle/>
          <a:p>
            <a:pPr marL="0" indent="0">
              <a:buNone/>
            </a:pPr>
            <a:r>
              <a:rPr lang="en-US" dirty="0"/>
              <a:t>module load anaconda/3</a:t>
            </a:r>
          </a:p>
          <a:p>
            <a:pPr marL="0" indent="0">
              <a:buNone/>
            </a:pPr>
            <a:r>
              <a:rPr lang="en-US" dirty="0"/>
              <a:t>source activate </a:t>
            </a:r>
            <a:r>
              <a:rPr lang="en-US" dirty="0" err="1"/>
              <a:t>conda_env</a:t>
            </a:r>
            <a:r>
              <a:rPr lang="en-US" dirty="0"/>
              <a:t> (optional)</a:t>
            </a:r>
          </a:p>
          <a:p>
            <a:pPr marL="0" indent="0">
              <a:buNone/>
            </a:pPr>
            <a:r>
              <a:rPr lang="en-US" dirty="0"/>
              <a:t>python3 code.py --kw1 “$var1” --kw2 “$var2”</a:t>
            </a:r>
          </a:p>
          <a:p>
            <a:pPr marL="0" indent="0">
              <a:buNone/>
            </a:pPr>
            <a:endParaRPr lang="en-US" dirty="0"/>
          </a:p>
          <a:p>
            <a:pPr marL="0" indent="0">
              <a:buNone/>
            </a:pPr>
            <a:r>
              <a:rPr lang="en-US" dirty="0"/>
              <a:t>Run with:    </a:t>
            </a:r>
            <a:r>
              <a:rPr lang="en-US" b="1" dirty="0" err="1"/>
              <a:t>sbatch</a:t>
            </a:r>
            <a:r>
              <a:rPr lang="en-US" dirty="0"/>
              <a:t> </a:t>
            </a:r>
            <a:r>
              <a:rPr lang="en-US" b="1" dirty="0"/>
              <a:t>--export </a:t>
            </a:r>
            <a:r>
              <a:rPr lang="en-US" dirty="0"/>
              <a:t>var1=“ “, var2=“ “ </a:t>
            </a:r>
            <a:r>
              <a:rPr lang="en-US" dirty="0" err="1"/>
              <a:t>scriptName.sbatch</a:t>
            </a:r>
            <a:r>
              <a:rPr lang="en-US" dirty="0"/>
              <a:t> </a:t>
            </a:r>
          </a:p>
          <a:p>
            <a:endParaRPr lang="en-US" dirty="0"/>
          </a:p>
        </p:txBody>
      </p:sp>
    </p:spTree>
    <p:extLst>
      <p:ext uri="{BB962C8B-B14F-4D97-AF65-F5344CB8AC3E}">
        <p14:creationId xmlns:p14="http://schemas.microsoft.com/office/powerpoint/2010/main" val="2423952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81E8-FA27-7AAE-6D69-A4EEB67C0B8E}"/>
              </a:ext>
            </a:extLst>
          </p:cNvPr>
          <p:cNvSpPr>
            <a:spLocks noGrp="1"/>
          </p:cNvSpPr>
          <p:nvPr>
            <p:ph type="title"/>
          </p:nvPr>
        </p:nvSpPr>
        <p:spPr/>
        <p:txBody>
          <a:bodyPr/>
          <a:lstStyle/>
          <a:p>
            <a:r>
              <a:rPr lang="en-US" dirty="0"/>
              <a:t>Some handy SLURM commands</a:t>
            </a:r>
          </a:p>
        </p:txBody>
      </p:sp>
      <p:sp>
        <p:nvSpPr>
          <p:cNvPr id="3" name="Content Placeholder 2">
            <a:extLst>
              <a:ext uri="{FF2B5EF4-FFF2-40B4-BE49-F238E27FC236}">
                <a16:creationId xmlns:a16="http://schemas.microsoft.com/office/drawing/2014/main" id="{454611A2-62FA-422F-F75D-8775E649970D}"/>
              </a:ext>
            </a:extLst>
          </p:cNvPr>
          <p:cNvSpPr>
            <a:spLocks noGrp="1"/>
          </p:cNvSpPr>
          <p:nvPr>
            <p:ph idx="1"/>
          </p:nvPr>
        </p:nvSpPr>
        <p:spPr/>
        <p:txBody>
          <a:bodyPr/>
          <a:lstStyle/>
          <a:p>
            <a:r>
              <a:rPr lang="en-US" dirty="0" err="1"/>
              <a:t>squeue</a:t>
            </a:r>
            <a:r>
              <a:rPr lang="en-US" dirty="0"/>
              <a:t> : will show all queued jobs, from all users</a:t>
            </a:r>
          </a:p>
          <a:p>
            <a:endParaRPr lang="en-US" dirty="0"/>
          </a:p>
          <a:p>
            <a:r>
              <a:rPr lang="en-US" dirty="0" err="1"/>
              <a:t>srun</a:t>
            </a:r>
            <a:r>
              <a:rPr lang="en-US" dirty="0"/>
              <a:t>: execute programs from login node: useful for running scripts 	   that create </a:t>
            </a:r>
            <a:r>
              <a:rPr lang="en-US" dirty="0" err="1"/>
              <a:t>sbatch</a:t>
            </a:r>
            <a:r>
              <a:rPr lang="en-US" dirty="0"/>
              <a:t> files</a:t>
            </a:r>
          </a:p>
          <a:p>
            <a:endParaRPr lang="en-US" dirty="0"/>
          </a:p>
          <a:p>
            <a:r>
              <a:rPr lang="en-US" dirty="0" err="1"/>
              <a:t>scancel</a:t>
            </a:r>
            <a:r>
              <a:rPr lang="en-US" dirty="0"/>
              <a:t>: cancel your job (or add -u +username flag to cancel all)</a:t>
            </a:r>
          </a:p>
          <a:p>
            <a:endParaRPr lang="en-US" dirty="0"/>
          </a:p>
          <a:p>
            <a:r>
              <a:rPr lang="en-US" dirty="0" err="1"/>
              <a:t>sstat</a:t>
            </a:r>
            <a:r>
              <a:rPr lang="en-US" dirty="0"/>
              <a:t>: get info on resource utilization by a job: useful for figuring 		   out how much memory to allocate</a:t>
            </a:r>
          </a:p>
        </p:txBody>
      </p:sp>
    </p:spTree>
    <p:extLst>
      <p:ext uri="{BB962C8B-B14F-4D97-AF65-F5344CB8AC3E}">
        <p14:creationId xmlns:p14="http://schemas.microsoft.com/office/powerpoint/2010/main" val="4004877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A516EB3-9086-5377-397C-F319C51511E3}"/>
              </a:ext>
            </a:extLst>
          </p:cNvPr>
          <p:cNvPicPr>
            <a:picLocks noChangeAspect="1"/>
          </p:cNvPicPr>
          <p:nvPr/>
        </p:nvPicPr>
        <p:blipFill>
          <a:blip r:embed="rId2"/>
          <a:stretch>
            <a:fillRect/>
          </a:stretch>
        </p:blipFill>
        <p:spPr>
          <a:xfrm>
            <a:off x="595099" y="1560802"/>
            <a:ext cx="3996565" cy="3893712"/>
          </a:xfrm>
          <a:prstGeom prst="rect">
            <a:avLst/>
          </a:prstGeom>
        </p:spPr>
      </p:pic>
      <p:sp>
        <p:nvSpPr>
          <p:cNvPr id="2" name="Title 1">
            <a:extLst>
              <a:ext uri="{FF2B5EF4-FFF2-40B4-BE49-F238E27FC236}">
                <a16:creationId xmlns:a16="http://schemas.microsoft.com/office/drawing/2014/main" id="{1CD2DA29-4D6C-8D38-BF2F-8B2EEEB9DA23}"/>
              </a:ext>
            </a:extLst>
          </p:cNvPr>
          <p:cNvSpPr>
            <a:spLocks noGrp="1"/>
          </p:cNvSpPr>
          <p:nvPr>
            <p:ph type="title"/>
          </p:nvPr>
        </p:nvSpPr>
        <p:spPr/>
        <p:txBody>
          <a:bodyPr/>
          <a:lstStyle/>
          <a:p>
            <a:r>
              <a:rPr lang="en-US" dirty="0"/>
              <a:t>Looping Job Creation</a:t>
            </a:r>
          </a:p>
        </p:txBody>
      </p:sp>
      <p:sp>
        <p:nvSpPr>
          <p:cNvPr id="6" name="Rectangle: Rounded Corners 5">
            <a:extLst>
              <a:ext uri="{FF2B5EF4-FFF2-40B4-BE49-F238E27FC236}">
                <a16:creationId xmlns:a16="http://schemas.microsoft.com/office/drawing/2014/main" id="{20FB4133-6AE2-A18F-6E7D-31CB4E28C48D}"/>
              </a:ext>
            </a:extLst>
          </p:cNvPr>
          <p:cNvSpPr/>
          <p:nvPr/>
        </p:nvSpPr>
        <p:spPr>
          <a:xfrm>
            <a:off x="501445" y="4208206"/>
            <a:ext cx="3883742" cy="1325563"/>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CC7F73-3DE2-EFD6-6F11-C6201A1029C2}"/>
              </a:ext>
            </a:extLst>
          </p:cNvPr>
          <p:cNvSpPr txBox="1"/>
          <p:nvPr/>
        </p:nvSpPr>
        <p:spPr>
          <a:xfrm>
            <a:off x="6096000" y="2091670"/>
            <a:ext cx="5748491" cy="4401205"/>
          </a:xfrm>
          <a:prstGeom prst="rect">
            <a:avLst/>
          </a:prstGeom>
          <a:noFill/>
        </p:spPr>
        <p:txBody>
          <a:bodyPr wrap="square" rtlCol="0">
            <a:spAutoFit/>
          </a:bodyPr>
          <a:lstStyle/>
          <a:p>
            <a:r>
              <a:rPr lang="en-US" sz="2800" dirty="0"/>
              <a:t>This whole block is interpreted as one set of instructions (one job)</a:t>
            </a:r>
          </a:p>
          <a:p>
            <a:endParaRPr lang="en-US" sz="2800" dirty="0"/>
          </a:p>
          <a:p>
            <a:r>
              <a:rPr lang="en-US" sz="2800" dirty="0"/>
              <a:t>For multiple jobs:</a:t>
            </a:r>
          </a:p>
          <a:p>
            <a:pPr marL="514350" indent="-514350">
              <a:buAutoNum type="alphaLcParenR"/>
            </a:pPr>
            <a:r>
              <a:rPr lang="en-US" sz="2800" dirty="0"/>
              <a:t>Create a BASH script to loop submissions</a:t>
            </a:r>
          </a:p>
          <a:p>
            <a:pPr marL="514350" indent="-514350">
              <a:buAutoNum type="alphaLcParenR"/>
            </a:pPr>
            <a:r>
              <a:rPr lang="en-US" sz="2800" dirty="0"/>
              <a:t>Use </a:t>
            </a:r>
            <a:r>
              <a:rPr lang="en-US" sz="2800" dirty="0" err="1"/>
              <a:t>srun</a:t>
            </a:r>
            <a:r>
              <a:rPr lang="en-US" sz="2800" dirty="0"/>
              <a:t> for each instruction set</a:t>
            </a:r>
          </a:p>
          <a:p>
            <a:r>
              <a:rPr lang="en-US" sz="2800" dirty="0"/>
              <a:t>	</a:t>
            </a:r>
            <a:r>
              <a:rPr lang="en-US" sz="2800" dirty="0" err="1"/>
              <a:t>srun</a:t>
            </a:r>
            <a:r>
              <a:rPr lang="en-US" sz="2800" dirty="0"/>
              <a:t> python3 func1.py</a:t>
            </a:r>
          </a:p>
          <a:p>
            <a:r>
              <a:rPr lang="en-US" sz="2800" dirty="0"/>
              <a:t>	</a:t>
            </a:r>
            <a:r>
              <a:rPr lang="en-US" sz="2800" dirty="0" err="1"/>
              <a:t>srun</a:t>
            </a:r>
            <a:r>
              <a:rPr lang="en-US" sz="2800" dirty="0"/>
              <a:t> python3 func2.py</a:t>
            </a:r>
          </a:p>
          <a:p>
            <a:r>
              <a:rPr lang="en-US" sz="2800" dirty="0"/>
              <a:t> </a:t>
            </a:r>
          </a:p>
        </p:txBody>
      </p:sp>
      <p:sp>
        <p:nvSpPr>
          <p:cNvPr id="11" name="Rectangle 10">
            <a:extLst>
              <a:ext uri="{FF2B5EF4-FFF2-40B4-BE49-F238E27FC236}">
                <a16:creationId xmlns:a16="http://schemas.microsoft.com/office/drawing/2014/main" id="{46670B51-6B62-7ADF-B175-64E13DBB42C9}"/>
              </a:ext>
            </a:extLst>
          </p:cNvPr>
          <p:cNvSpPr/>
          <p:nvPr/>
        </p:nvSpPr>
        <p:spPr>
          <a:xfrm>
            <a:off x="5889523" y="1897626"/>
            <a:ext cx="5954968" cy="45952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C918C3F-6CFD-AB83-F08B-CB3B6A9CD7BB}"/>
              </a:ext>
            </a:extLst>
          </p:cNvPr>
          <p:cNvCxnSpPr>
            <a:stCxn id="11" idx="1"/>
            <a:endCxn id="6" idx="3"/>
          </p:cNvCxnSpPr>
          <p:nvPr/>
        </p:nvCxnSpPr>
        <p:spPr>
          <a:xfrm flipH="1">
            <a:off x="4385187" y="4195251"/>
            <a:ext cx="1504336" cy="67573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4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AE311-865C-2938-74EB-DEDDC02EA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534FBE-F307-DF59-603E-868ABAB5E434}"/>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8EA1506-A2CA-6F49-AFC2-87A0E8303111}"/>
              </a:ext>
            </a:extLst>
          </p:cNvPr>
          <p:cNvSpPr>
            <a:spLocks noGrp="1"/>
          </p:cNvSpPr>
          <p:nvPr>
            <p:ph idx="1"/>
          </p:nvPr>
        </p:nvSpPr>
        <p:spPr/>
        <p:txBody>
          <a:bodyPr/>
          <a:lstStyle/>
          <a:p>
            <a:r>
              <a:rPr lang="en-US" dirty="0"/>
              <a:t>What are High-Performance Computers (HPCs)/How are they used?</a:t>
            </a:r>
          </a:p>
          <a:p>
            <a:endParaRPr lang="en-US" dirty="0"/>
          </a:p>
          <a:p>
            <a:r>
              <a:rPr lang="en-US" dirty="0"/>
              <a:t>Types of Compute Jobs</a:t>
            </a:r>
          </a:p>
          <a:p>
            <a:endParaRPr lang="en-US" dirty="0"/>
          </a:p>
          <a:p>
            <a:r>
              <a:rPr lang="en-US" dirty="0"/>
              <a:t>The Job Scheduling Process</a:t>
            </a:r>
          </a:p>
          <a:p>
            <a:endParaRPr lang="en-US" dirty="0"/>
          </a:p>
          <a:p>
            <a:r>
              <a:rPr lang="en-US" dirty="0"/>
              <a:t>SLURM</a:t>
            </a:r>
          </a:p>
        </p:txBody>
      </p:sp>
    </p:spTree>
    <p:extLst>
      <p:ext uri="{BB962C8B-B14F-4D97-AF65-F5344CB8AC3E}">
        <p14:creationId xmlns:p14="http://schemas.microsoft.com/office/powerpoint/2010/main" val="410567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C07E3-9010-EBCE-D964-FBCEBBA2CD6A}"/>
              </a:ext>
            </a:extLst>
          </p:cNvPr>
          <p:cNvSpPr>
            <a:spLocks noGrp="1"/>
          </p:cNvSpPr>
          <p:nvPr>
            <p:ph type="title"/>
          </p:nvPr>
        </p:nvSpPr>
        <p:spPr/>
        <p:txBody>
          <a:bodyPr/>
          <a:lstStyle/>
          <a:p>
            <a:r>
              <a:rPr lang="en-US" dirty="0"/>
              <a:t>For next time</a:t>
            </a:r>
          </a:p>
        </p:txBody>
      </p:sp>
      <p:sp>
        <p:nvSpPr>
          <p:cNvPr id="3" name="Content Placeholder 2">
            <a:extLst>
              <a:ext uri="{FF2B5EF4-FFF2-40B4-BE49-F238E27FC236}">
                <a16:creationId xmlns:a16="http://schemas.microsoft.com/office/drawing/2014/main" id="{902EFCA8-AC1C-2EB9-F0B9-AFB7E69867AF}"/>
              </a:ext>
            </a:extLst>
          </p:cNvPr>
          <p:cNvSpPr>
            <a:spLocks noGrp="1"/>
          </p:cNvSpPr>
          <p:nvPr>
            <p:ph idx="1"/>
          </p:nvPr>
        </p:nvSpPr>
        <p:spPr/>
        <p:txBody>
          <a:bodyPr>
            <a:normAutofit/>
          </a:bodyPr>
          <a:lstStyle/>
          <a:p>
            <a:r>
              <a:rPr lang="en-US" dirty="0"/>
              <a:t>Optional: If you have a CUDA-enabled GPU, install </a:t>
            </a:r>
            <a:r>
              <a:rPr lang="en-US" dirty="0" err="1"/>
              <a:t>cudatoolkit</a:t>
            </a:r>
            <a:endParaRPr lang="en-US" dirty="0"/>
          </a:p>
          <a:p>
            <a:pPr marL="0" indent="0">
              <a:buNone/>
            </a:pPr>
            <a:r>
              <a:rPr lang="en-US" dirty="0">
                <a:hlinkClick r:id="rId2"/>
              </a:rPr>
              <a:t>https://developer.nvidia.com/cuda-toolkit</a:t>
            </a:r>
            <a:endParaRPr lang="en-US" dirty="0"/>
          </a:p>
          <a:p>
            <a:pPr marL="0" indent="0">
              <a:buNone/>
            </a:pPr>
            <a:r>
              <a:rPr lang="en-US" dirty="0">
                <a:hlinkClick r:id="rId3"/>
              </a:rPr>
              <a:t>https://anaconda.org/nvidia/cudatoolkit</a:t>
            </a:r>
            <a:endParaRPr lang="en-US" dirty="0"/>
          </a:p>
          <a:p>
            <a:r>
              <a:rPr lang="en-US" dirty="0"/>
              <a:t>I’ll be demonstrating some GPU code so you can follow along, but it’s fine if you don’t have a CUDA-enabled GPU</a:t>
            </a:r>
          </a:p>
          <a:p>
            <a:pPr marL="0" indent="0">
              <a:buNone/>
            </a:pPr>
            <a:endParaRPr lang="en-US" sz="3200" dirty="0"/>
          </a:p>
          <a:p>
            <a:r>
              <a:rPr lang="en-US" sz="3200" dirty="0"/>
              <a:t>If you don’t have Anaconda, pip-install </a:t>
            </a:r>
            <a:r>
              <a:rPr lang="en-US" sz="3200" dirty="0" err="1"/>
              <a:t>Numba</a:t>
            </a:r>
            <a:endParaRPr lang="en-US" sz="3200" dirty="0"/>
          </a:p>
          <a:p>
            <a:endParaRPr lang="en-US" sz="3200" dirty="0"/>
          </a:p>
        </p:txBody>
      </p:sp>
    </p:spTree>
    <p:extLst>
      <p:ext uri="{BB962C8B-B14F-4D97-AF65-F5344CB8AC3E}">
        <p14:creationId xmlns:p14="http://schemas.microsoft.com/office/powerpoint/2010/main" val="138206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7CFD-13B1-4723-F11D-A5FEB113EAEA}"/>
              </a:ext>
            </a:extLst>
          </p:cNvPr>
          <p:cNvSpPr>
            <a:spLocks noGrp="1"/>
          </p:cNvSpPr>
          <p:nvPr>
            <p:ph type="title"/>
          </p:nvPr>
        </p:nvSpPr>
        <p:spPr/>
        <p:txBody>
          <a:bodyPr/>
          <a:lstStyle/>
          <a:p>
            <a:r>
              <a:rPr lang="en-US" dirty="0"/>
              <a:t>HW6 Solution</a:t>
            </a:r>
          </a:p>
        </p:txBody>
      </p:sp>
      <p:pic>
        <p:nvPicPr>
          <p:cNvPr id="4" name="Picture 3">
            <a:extLst>
              <a:ext uri="{FF2B5EF4-FFF2-40B4-BE49-F238E27FC236}">
                <a16:creationId xmlns:a16="http://schemas.microsoft.com/office/drawing/2014/main" id="{CCE948B9-806C-3F81-2EEF-CB12EC8F6786}"/>
              </a:ext>
            </a:extLst>
          </p:cNvPr>
          <p:cNvPicPr>
            <a:picLocks noChangeAspect="1"/>
          </p:cNvPicPr>
          <p:nvPr/>
        </p:nvPicPr>
        <p:blipFill>
          <a:blip r:embed="rId3"/>
          <a:stretch>
            <a:fillRect/>
          </a:stretch>
        </p:blipFill>
        <p:spPr>
          <a:xfrm>
            <a:off x="214771" y="1383635"/>
            <a:ext cx="11762457" cy="3620576"/>
          </a:xfrm>
          <a:prstGeom prst="rect">
            <a:avLst/>
          </a:prstGeom>
        </p:spPr>
      </p:pic>
      <p:sp>
        <p:nvSpPr>
          <p:cNvPr id="5" name="TextBox 4">
            <a:extLst>
              <a:ext uri="{FF2B5EF4-FFF2-40B4-BE49-F238E27FC236}">
                <a16:creationId xmlns:a16="http://schemas.microsoft.com/office/drawing/2014/main" id="{E4EF6023-0135-2122-4ECB-93F0F085CAB5}"/>
              </a:ext>
            </a:extLst>
          </p:cNvPr>
          <p:cNvSpPr txBox="1"/>
          <p:nvPr/>
        </p:nvSpPr>
        <p:spPr>
          <a:xfrm>
            <a:off x="5074983" y="797073"/>
            <a:ext cx="4255831" cy="461665"/>
          </a:xfrm>
          <a:prstGeom prst="rect">
            <a:avLst/>
          </a:prstGeom>
          <a:noFill/>
        </p:spPr>
        <p:txBody>
          <a:bodyPr wrap="square">
            <a:spAutoFit/>
          </a:bodyPr>
          <a:lstStyle/>
          <a:p>
            <a:r>
              <a:rPr lang="en-US" sz="2400" dirty="0">
                <a:hlinkClick r:id="rId4"/>
              </a:rPr>
              <a:t>https://www.xkcd.com/327/</a:t>
            </a:r>
            <a:endParaRPr lang="en-US" sz="2400" dirty="0"/>
          </a:p>
        </p:txBody>
      </p:sp>
      <p:sp>
        <p:nvSpPr>
          <p:cNvPr id="6" name="TextBox 5">
            <a:extLst>
              <a:ext uri="{FF2B5EF4-FFF2-40B4-BE49-F238E27FC236}">
                <a16:creationId xmlns:a16="http://schemas.microsoft.com/office/drawing/2014/main" id="{8A2D1CD0-F09C-C9A6-C53D-0D1BFB456E91}"/>
              </a:ext>
            </a:extLst>
          </p:cNvPr>
          <p:cNvSpPr txBox="1"/>
          <p:nvPr/>
        </p:nvSpPr>
        <p:spPr>
          <a:xfrm>
            <a:off x="2556387" y="4984050"/>
            <a:ext cx="6879063" cy="646331"/>
          </a:xfrm>
          <a:prstGeom prst="rect">
            <a:avLst/>
          </a:prstGeom>
          <a:noFill/>
        </p:spPr>
        <p:txBody>
          <a:bodyPr wrap="none" rtlCol="0">
            <a:spAutoFit/>
          </a:bodyPr>
          <a:lstStyle/>
          <a:p>
            <a:r>
              <a:rPr lang="en-US" sz="3600" dirty="0"/>
              <a:t>Robert’); DROP TABLE Students;--</a:t>
            </a:r>
          </a:p>
        </p:txBody>
      </p:sp>
      <p:sp>
        <p:nvSpPr>
          <p:cNvPr id="7" name="Right Brace 6">
            <a:extLst>
              <a:ext uri="{FF2B5EF4-FFF2-40B4-BE49-F238E27FC236}">
                <a16:creationId xmlns:a16="http://schemas.microsoft.com/office/drawing/2014/main" id="{9423DE69-A924-7064-83C4-0FFA2A12A879}"/>
              </a:ext>
            </a:extLst>
          </p:cNvPr>
          <p:cNvSpPr/>
          <p:nvPr/>
        </p:nvSpPr>
        <p:spPr>
          <a:xfrm rot="5400000">
            <a:off x="3961276" y="5651169"/>
            <a:ext cx="407121" cy="36554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14DCF02-E5D4-9269-4793-09223B150F60}"/>
              </a:ext>
            </a:extLst>
          </p:cNvPr>
          <p:cNvSpPr txBox="1"/>
          <p:nvPr/>
        </p:nvSpPr>
        <p:spPr>
          <a:xfrm>
            <a:off x="214771" y="6045879"/>
            <a:ext cx="4419351" cy="461665"/>
          </a:xfrm>
          <a:prstGeom prst="rect">
            <a:avLst/>
          </a:prstGeom>
          <a:noFill/>
        </p:spPr>
        <p:txBody>
          <a:bodyPr wrap="none" rtlCol="0">
            <a:spAutoFit/>
          </a:bodyPr>
          <a:lstStyle/>
          <a:p>
            <a:r>
              <a:rPr lang="en-US" sz="2400" dirty="0"/>
              <a:t>“);” closes an INSERT command</a:t>
            </a:r>
          </a:p>
        </p:txBody>
      </p:sp>
      <p:sp>
        <p:nvSpPr>
          <p:cNvPr id="9" name="Right Brace 8">
            <a:extLst>
              <a:ext uri="{FF2B5EF4-FFF2-40B4-BE49-F238E27FC236}">
                <a16:creationId xmlns:a16="http://schemas.microsoft.com/office/drawing/2014/main" id="{A5ADC1B9-C61D-CFF7-BF90-F3A06381C434}"/>
              </a:ext>
            </a:extLst>
          </p:cNvPr>
          <p:cNvSpPr/>
          <p:nvPr/>
        </p:nvSpPr>
        <p:spPr>
          <a:xfrm rot="5400000">
            <a:off x="6524159" y="3627644"/>
            <a:ext cx="407121" cy="432128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16DA13A5-D20E-3E60-B4B0-F8582A52A8C0}"/>
              </a:ext>
            </a:extLst>
          </p:cNvPr>
          <p:cNvSpPr txBox="1"/>
          <p:nvPr/>
        </p:nvSpPr>
        <p:spPr>
          <a:xfrm>
            <a:off x="5275419" y="6045879"/>
            <a:ext cx="2568973" cy="461665"/>
          </a:xfrm>
          <a:prstGeom prst="rect">
            <a:avLst/>
          </a:prstGeom>
          <a:noFill/>
        </p:spPr>
        <p:txBody>
          <a:bodyPr wrap="none" rtlCol="0">
            <a:spAutoFit/>
          </a:bodyPr>
          <a:lstStyle/>
          <a:p>
            <a:r>
              <a:rPr lang="en-US" sz="2400" dirty="0"/>
              <a:t>Delete “Students”</a:t>
            </a:r>
          </a:p>
        </p:txBody>
      </p:sp>
      <p:sp>
        <p:nvSpPr>
          <p:cNvPr id="13" name="Right Brace 12">
            <a:extLst>
              <a:ext uri="{FF2B5EF4-FFF2-40B4-BE49-F238E27FC236}">
                <a16:creationId xmlns:a16="http://schemas.microsoft.com/office/drawing/2014/main" id="{19602BDA-CA0B-6D5A-EF6C-F68F8EF85912}"/>
              </a:ext>
            </a:extLst>
          </p:cNvPr>
          <p:cNvSpPr/>
          <p:nvPr/>
        </p:nvSpPr>
        <p:spPr>
          <a:xfrm rot="5400000">
            <a:off x="9007057" y="5582273"/>
            <a:ext cx="484324" cy="44289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431ADE1F-0EFF-9A7A-2FBC-D90CC6D7A65E}"/>
              </a:ext>
            </a:extLst>
          </p:cNvPr>
          <p:cNvSpPr txBox="1"/>
          <p:nvPr/>
        </p:nvSpPr>
        <p:spPr>
          <a:xfrm>
            <a:off x="8672464" y="6045879"/>
            <a:ext cx="3368807" cy="830997"/>
          </a:xfrm>
          <a:prstGeom prst="rect">
            <a:avLst/>
          </a:prstGeom>
          <a:noFill/>
        </p:spPr>
        <p:txBody>
          <a:bodyPr wrap="none" rtlCol="0">
            <a:spAutoFit/>
          </a:bodyPr>
          <a:lstStyle/>
          <a:p>
            <a:r>
              <a:rPr lang="en-US" sz="2400" dirty="0"/>
              <a:t>Inline comment ignores </a:t>
            </a:r>
          </a:p>
          <a:p>
            <a:r>
              <a:rPr lang="en-US" sz="2400" dirty="0"/>
              <a:t>Subsequent commands</a:t>
            </a:r>
          </a:p>
        </p:txBody>
      </p:sp>
    </p:spTree>
    <p:extLst>
      <p:ext uri="{BB962C8B-B14F-4D97-AF65-F5344CB8AC3E}">
        <p14:creationId xmlns:p14="http://schemas.microsoft.com/office/powerpoint/2010/main" val="422528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F9F606-3392-CF5C-8775-6DF40A655E88}"/>
              </a:ext>
            </a:extLst>
          </p:cNvPr>
          <p:cNvPicPr>
            <a:picLocks noChangeAspect="1"/>
          </p:cNvPicPr>
          <p:nvPr/>
        </p:nvPicPr>
        <p:blipFill>
          <a:blip r:embed="rId2"/>
          <a:srcRect l="14796" t="12563" r="15988" b="16800"/>
          <a:stretch/>
        </p:blipFill>
        <p:spPr>
          <a:xfrm>
            <a:off x="868845" y="2570974"/>
            <a:ext cx="2367280" cy="2415923"/>
          </a:xfrm>
          <a:prstGeom prst="rect">
            <a:avLst/>
          </a:prstGeom>
        </p:spPr>
      </p:pic>
      <p:sp>
        <p:nvSpPr>
          <p:cNvPr id="2" name="Title 1">
            <a:extLst>
              <a:ext uri="{FF2B5EF4-FFF2-40B4-BE49-F238E27FC236}">
                <a16:creationId xmlns:a16="http://schemas.microsoft.com/office/drawing/2014/main" id="{B4A760BC-D10D-5873-CAEB-AA16DAB49AB6}"/>
              </a:ext>
            </a:extLst>
          </p:cNvPr>
          <p:cNvSpPr>
            <a:spLocks noGrp="1"/>
          </p:cNvSpPr>
          <p:nvPr>
            <p:ph type="title"/>
          </p:nvPr>
        </p:nvSpPr>
        <p:spPr/>
        <p:txBody>
          <a:bodyPr/>
          <a:lstStyle/>
          <a:p>
            <a:r>
              <a:rPr lang="en-US" dirty="0"/>
              <a:t>Putting Everything Together</a:t>
            </a:r>
          </a:p>
        </p:txBody>
      </p:sp>
      <p:sp>
        <p:nvSpPr>
          <p:cNvPr id="3" name="Content Placeholder 2">
            <a:extLst>
              <a:ext uri="{FF2B5EF4-FFF2-40B4-BE49-F238E27FC236}">
                <a16:creationId xmlns:a16="http://schemas.microsoft.com/office/drawing/2014/main" id="{813BB0AC-914C-90F7-6F1E-0FC36DC52C9D}"/>
              </a:ext>
            </a:extLst>
          </p:cNvPr>
          <p:cNvSpPr>
            <a:spLocks noGrp="1"/>
          </p:cNvSpPr>
          <p:nvPr>
            <p:ph idx="1"/>
          </p:nvPr>
        </p:nvSpPr>
        <p:spPr/>
        <p:txBody>
          <a:bodyPr>
            <a:normAutofit/>
          </a:bodyPr>
          <a:lstStyle/>
          <a:p>
            <a:r>
              <a:rPr lang="en-US" sz="3600" dirty="0"/>
              <a:t>By now we’ve used 4 tools</a:t>
            </a:r>
          </a:p>
        </p:txBody>
      </p:sp>
      <p:pic>
        <p:nvPicPr>
          <p:cNvPr id="5" name="Picture 4">
            <a:extLst>
              <a:ext uri="{FF2B5EF4-FFF2-40B4-BE49-F238E27FC236}">
                <a16:creationId xmlns:a16="http://schemas.microsoft.com/office/drawing/2014/main" id="{55F57AC3-3BDE-32CD-4B37-C4C3454EBA48}"/>
              </a:ext>
            </a:extLst>
          </p:cNvPr>
          <p:cNvPicPr>
            <a:picLocks noChangeAspect="1"/>
          </p:cNvPicPr>
          <p:nvPr/>
        </p:nvPicPr>
        <p:blipFill>
          <a:blip r:embed="rId3"/>
          <a:stretch>
            <a:fillRect/>
          </a:stretch>
        </p:blipFill>
        <p:spPr>
          <a:xfrm>
            <a:off x="989760" y="5033425"/>
            <a:ext cx="3423285" cy="1429504"/>
          </a:xfrm>
          <a:prstGeom prst="rect">
            <a:avLst/>
          </a:prstGeom>
        </p:spPr>
      </p:pic>
      <p:pic>
        <p:nvPicPr>
          <p:cNvPr id="6" name="Picture 5">
            <a:extLst>
              <a:ext uri="{FF2B5EF4-FFF2-40B4-BE49-F238E27FC236}">
                <a16:creationId xmlns:a16="http://schemas.microsoft.com/office/drawing/2014/main" id="{42BA6851-EA81-C61F-DE07-C7C42A95F46C}"/>
              </a:ext>
            </a:extLst>
          </p:cNvPr>
          <p:cNvPicPr>
            <a:picLocks noChangeAspect="1"/>
          </p:cNvPicPr>
          <p:nvPr/>
        </p:nvPicPr>
        <p:blipFill>
          <a:blip r:embed="rId4"/>
          <a:stretch>
            <a:fillRect/>
          </a:stretch>
        </p:blipFill>
        <p:spPr>
          <a:xfrm>
            <a:off x="6912609" y="2822634"/>
            <a:ext cx="3907791" cy="1823635"/>
          </a:xfrm>
          <a:prstGeom prst="rect">
            <a:avLst/>
          </a:prstGeom>
        </p:spPr>
      </p:pic>
      <p:pic>
        <p:nvPicPr>
          <p:cNvPr id="7" name="Picture 6">
            <a:extLst>
              <a:ext uri="{FF2B5EF4-FFF2-40B4-BE49-F238E27FC236}">
                <a16:creationId xmlns:a16="http://schemas.microsoft.com/office/drawing/2014/main" id="{3043431A-777E-9F16-0431-727A7FAEB9BA}"/>
              </a:ext>
            </a:extLst>
          </p:cNvPr>
          <p:cNvPicPr>
            <a:picLocks noChangeAspect="1"/>
          </p:cNvPicPr>
          <p:nvPr/>
        </p:nvPicPr>
        <p:blipFill>
          <a:blip r:embed="rId5"/>
          <a:stretch>
            <a:fillRect/>
          </a:stretch>
        </p:blipFill>
        <p:spPr>
          <a:xfrm>
            <a:off x="7183119" y="4847246"/>
            <a:ext cx="4053841" cy="1756436"/>
          </a:xfrm>
          <a:prstGeom prst="rect">
            <a:avLst/>
          </a:prstGeom>
        </p:spPr>
      </p:pic>
      <p:pic>
        <p:nvPicPr>
          <p:cNvPr id="8" name="Picture 7">
            <a:extLst>
              <a:ext uri="{FF2B5EF4-FFF2-40B4-BE49-F238E27FC236}">
                <a16:creationId xmlns:a16="http://schemas.microsoft.com/office/drawing/2014/main" id="{8B16B57E-F336-301C-2468-45EE3654F875}"/>
              </a:ext>
            </a:extLst>
          </p:cNvPr>
          <p:cNvPicPr>
            <a:picLocks noChangeAspect="1"/>
          </p:cNvPicPr>
          <p:nvPr/>
        </p:nvPicPr>
        <p:blipFill>
          <a:blip r:embed="rId6"/>
          <a:stretch>
            <a:fillRect/>
          </a:stretch>
        </p:blipFill>
        <p:spPr>
          <a:xfrm>
            <a:off x="2421137" y="2863308"/>
            <a:ext cx="1983938" cy="1983938"/>
          </a:xfrm>
          <a:prstGeom prst="rect">
            <a:avLst/>
          </a:prstGeom>
        </p:spPr>
      </p:pic>
    </p:spTree>
    <p:extLst>
      <p:ext uri="{BB962C8B-B14F-4D97-AF65-F5344CB8AC3E}">
        <p14:creationId xmlns:p14="http://schemas.microsoft.com/office/powerpoint/2010/main" val="4030036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python - how to draw communities with networkx - Stack Overflow">
            <a:extLst>
              <a:ext uri="{FF2B5EF4-FFF2-40B4-BE49-F238E27FC236}">
                <a16:creationId xmlns:a16="http://schemas.microsoft.com/office/drawing/2014/main" id="{5044A84E-1DA5-6A73-85E6-BBBF26C538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78" t="14337" r="18466" b="13262"/>
          <a:stretch/>
        </p:blipFill>
        <p:spPr bwMode="auto">
          <a:xfrm>
            <a:off x="5143656" y="3692305"/>
            <a:ext cx="3112872" cy="280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17BD1E-179E-4F99-4582-9BE0777C9871}"/>
              </a:ext>
            </a:extLst>
          </p:cNvPr>
          <p:cNvSpPr>
            <a:spLocks noGrp="1"/>
          </p:cNvSpPr>
          <p:nvPr>
            <p:ph type="title"/>
          </p:nvPr>
        </p:nvSpPr>
        <p:spPr/>
        <p:txBody>
          <a:bodyPr/>
          <a:lstStyle/>
          <a:p>
            <a:r>
              <a:rPr lang="en-US" dirty="0"/>
              <a:t>High-level Languages</a:t>
            </a:r>
          </a:p>
        </p:txBody>
      </p:sp>
      <p:pic>
        <p:nvPicPr>
          <p:cNvPr id="4" name="Picture 3">
            <a:extLst>
              <a:ext uri="{FF2B5EF4-FFF2-40B4-BE49-F238E27FC236}">
                <a16:creationId xmlns:a16="http://schemas.microsoft.com/office/drawing/2014/main" id="{BC11D8EE-75B9-9AA5-E110-5609710ECCF8}"/>
              </a:ext>
            </a:extLst>
          </p:cNvPr>
          <p:cNvPicPr>
            <a:picLocks noChangeAspect="1"/>
          </p:cNvPicPr>
          <p:nvPr/>
        </p:nvPicPr>
        <p:blipFill>
          <a:blip r:embed="rId3"/>
          <a:srcRect l="14796" t="12563" r="15988" b="16800"/>
          <a:stretch/>
        </p:blipFill>
        <p:spPr>
          <a:xfrm>
            <a:off x="529315" y="3768518"/>
            <a:ext cx="3027277" cy="3089482"/>
          </a:xfrm>
          <a:prstGeom prst="rect">
            <a:avLst/>
          </a:prstGeom>
        </p:spPr>
      </p:pic>
      <p:grpSp>
        <p:nvGrpSpPr>
          <p:cNvPr id="10" name="Group 9">
            <a:extLst>
              <a:ext uri="{FF2B5EF4-FFF2-40B4-BE49-F238E27FC236}">
                <a16:creationId xmlns:a16="http://schemas.microsoft.com/office/drawing/2014/main" id="{9B8253BD-62FE-18F4-F7B8-76583E594E65}"/>
              </a:ext>
            </a:extLst>
          </p:cNvPr>
          <p:cNvGrpSpPr/>
          <p:nvPr/>
        </p:nvGrpSpPr>
        <p:grpSpPr>
          <a:xfrm>
            <a:off x="777405" y="1861987"/>
            <a:ext cx="2693383" cy="2415046"/>
            <a:chOff x="325120" y="2158385"/>
            <a:chExt cx="4541520" cy="4382127"/>
          </a:xfrm>
        </p:grpSpPr>
        <p:pic>
          <p:nvPicPr>
            <p:cNvPr id="5" name="Picture 4">
              <a:extLst>
                <a:ext uri="{FF2B5EF4-FFF2-40B4-BE49-F238E27FC236}">
                  <a16:creationId xmlns:a16="http://schemas.microsoft.com/office/drawing/2014/main" id="{4AA397A1-F3B5-6419-0A1A-796E27CE0C01}"/>
                </a:ext>
              </a:extLst>
            </p:cNvPr>
            <p:cNvPicPr>
              <a:picLocks noChangeAspect="1"/>
            </p:cNvPicPr>
            <p:nvPr/>
          </p:nvPicPr>
          <p:blipFill>
            <a:blip r:embed="rId4"/>
            <a:stretch>
              <a:fillRect/>
            </a:stretch>
          </p:blipFill>
          <p:spPr>
            <a:xfrm>
              <a:off x="2888479" y="4312608"/>
              <a:ext cx="1978161" cy="2227904"/>
            </a:xfrm>
            <a:prstGeom prst="rect">
              <a:avLst/>
            </a:prstGeom>
          </p:spPr>
        </p:pic>
        <p:pic>
          <p:nvPicPr>
            <p:cNvPr id="2052" name="Picture 4">
              <a:extLst>
                <a:ext uri="{FF2B5EF4-FFF2-40B4-BE49-F238E27FC236}">
                  <a16:creationId xmlns:a16="http://schemas.microsoft.com/office/drawing/2014/main" id="{9FB7DC75-F0DF-CDDA-E248-0E163E1E5E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315" y="2158385"/>
              <a:ext cx="1874685" cy="14528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6DD7D24-82E5-3E14-34FA-90670781D579}"/>
                </a:ext>
              </a:extLst>
            </p:cNvPr>
            <p:cNvPicPr>
              <a:picLocks noChangeAspect="1"/>
            </p:cNvPicPr>
            <p:nvPr/>
          </p:nvPicPr>
          <p:blipFill>
            <a:blip r:embed="rId6"/>
            <a:stretch>
              <a:fillRect/>
            </a:stretch>
          </p:blipFill>
          <p:spPr>
            <a:xfrm>
              <a:off x="325120" y="2396697"/>
              <a:ext cx="1971131" cy="1271697"/>
            </a:xfrm>
            <a:prstGeom prst="rect">
              <a:avLst/>
            </a:prstGeom>
          </p:spPr>
        </p:pic>
        <p:pic>
          <p:nvPicPr>
            <p:cNvPr id="9" name="Picture 8">
              <a:extLst>
                <a:ext uri="{FF2B5EF4-FFF2-40B4-BE49-F238E27FC236}">
                  <a16:creationId xmlns:a16="http://schemas.microsoft.com/office/drawing/2014/main" id="{5B84935A-A57A-2690-26FA-29833F9717F9}"/>
                </a:ext>
              </a:extLst>
            </p:cNvPr>
            <p:cNvPicPr>
              <a:picLocks noChangeAspect="1"/>
            </p:cNvPicPr>
            <p:nvPr/>
          </p:nvPicPr>
          <p:blipFill>
            <a:blip r:embed="rId7"/>
            <a:stretch>
              <a:fillRect/>
            </a:stretch>
          </p:blipFill>
          <p:spPr>
            <a:xfrm>
              <a:off x="325120" y="3550112"/>
              <a:ext cx="1539805" cy="2823618"/>
            </a:xfrm>
            <a:prstGeom prst="rect">
              <a:avLst/>
            </a:prstGeom>
          </p:spPr>
        </p:pic>
      </p:grpSp>
      <p:sp>
        <p:nvSpPr>
          <p:cNvPr id="3" name="TextBox 2">
            <a:extLst>
              <a:ext uri="{FF2B5EF4-FFF2-40B4-BE49-F238E27FC236}">
                <a16:creationId xmlns:a16="http://schemas.microsoft.com/office/drawing/2014/main" id="{3B56EA2E-7A49-E811-6A93-9F0DCB0BC4FC}"/>
              </a:ext>
            </a:extLst>
          </p:cNvPr>
          <p:cNvSpPr txBox="1"/>
          <p:nvPr/>
        </p:nvSpPr>
        <p:spPr>
          <a:xfrm>
            <a:off x="6997075" y="1708581"/>
            <a:ext cx="4706232" cy="1077218"/>
          </a:xfrm>
          <a:prstGeom prst="rect">
            <a:avLst/>
          </a:prstGeom>
          <a:noFill/>
        </p:spPr>
        <p:txBody>
          <a:bodyPr wrap="square" rtlCol="0">
            <a:spAutoFit/>
          </a:bodyPr>
          <a:lstStyle/>
          <a:p>
            <a:pPr marL="571500" indent="-571500">
              <a:buFont typeface="Arial" panose="020B0604020202020204" pitchFamily="34" charset="0"/>
              <a:buChar char="•"/>
            </a:pPr>
            <a:r>
              <a:rPr lang="en-US" sz="3200" dirty="0"/>
              <a:t>Analysis and Plotting</a:t>
            </a:r>
          </a:p>
          <a:p>
            <a:pPr marL="571500" indent="-571500">
              <a:buFont typeface="Arial" panose="020B0604020202020204" pitchFamily="34" charset="0"/>
              <a:buChar char="•"/>
            </a:pPr>
            <a:r>
              <a:rPr lang="en-US" sz="3200" dirty="0"/>
              <a:t>(small) Data wrangling</a:t>
            </a:r>
          </a:p>
        </p:txBody>
      </p:sp>
      <p:pic>
        <p:nvPicPr>
          <p:cNvPr id="11" name="Picture 10">
            <a:extLst>
              <a:ext uri="{FF2B5EF4-FFF2-40B4-BE49-F238E27FC236}">
                <a16:creationId xmlns:a16="http://schemas.microsoft.com/office/drawing/2014/main" id="{0ED278C2-7609-0789-8ED8-74E5F9793AB8}"/>
              </a:ext>
            </a:extLst>
          </p:cNvPr>
          <p:cNvPicPr>
            <a:picLocks noChangeAspect="1"/>
          </p:cNvPicPr>
          <p:nvPr/>
        </p:nvPicPr>
        <p:blipFill>
          <a:blip r:embed="rId8"/>
          <a:srcRect l="10004" b="13944"/>
          <a:stretch/>
        </p:blipFill>
        <p:spPr>
          <a:xfrm>
            <a:off x="8337572" y="3146322"/>
            <a:ext cx="3254661" cy="1307248"/>
          </a:xfrm>
          <a:prstGeom prst="rect">
            <a:avLst/>
          </a:prstGeom>
        </p:spPr>
      </p:pic>
      <p:pic>
        <p:nvPicPr>
          <p:cNvPr id="12" name="Picture 11">
            <a:extLst>
              <a:ext uri="{FF2B5EF4-FFF2-40B4-BE49-F238E27FC236}">
                <a16:creationId xmlns:a16="http://schemas.microsoft.com/office/drawing/2014/main" id="{903D8E1C-9915-FE0E-7C2B-D38F8F2C2282}"/>
              </a:ext>
            </a:extLst>
          </p:cNvPr>
          <p:cNvPicPr>
            <a:picLocks noChangeAspect="1"/>
          </p:cNvPicPr>
          <p:nvPr/>
        </p:nvPicPr>
        <p:blipFill>
          <a:blip r:embed="rId9"/>
          <a:stretch>
            <a:fillRect/>
          </a:stretch>
        </p:blipFill>
        <p:spPr>
          <a:xfrm>
            <a:off x="8368071" y="4512562"/>
            <a:ext cx="3184832" cy="2121894"/>
          </a:xfrm>
          <a:prstGeom prst="rect">
            <a:avLst/>
          </a:prstGeom>
        </p:spPr>
      </p:pic>
      <p:sp>
        <p:nvSpPr>
          <p:cNvPr id="14" name="Rectangle 13">
            <a:extLst>
              <a:ext uri="{FF2B5EF4-FFF2-40B4-BE49-F238E27FC236}">
                <a16:creationId xmlns:a16="http://schemas.microsoft.com/office/drawing/2014/main" id="{5336C393-F314-8E0D-97B8-A1D48712B7B3}"/>
              </a:ext>
            </a:extLst>
          </p:cNvPr>
          <p:cNvSpPr/>
          <p:nvPr/>
        </p:nvSpPr>
        <p:spPr>
          <a:xfrm>
            <a:off x="580104" y="1484672"/>
            <a:ext cx="3293507" cy="5248108"/>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8800F-F9B3-5321-E6C0-A35621CA62A2}"/>
              </a:ext>
            </a:extLst>
          </p:cNvPr>
          <p:cNvSpPr/>
          <p:nvPr/>
        </p:nvSpPr>
        <p:spPr>
          <a:xfrm>
            <a:off x="5143656" y="2939844"/>
            <a:ext cx="6559652" cy="379293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64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F562-4D2B-66C5-76E7-91389032EEE8}"/>
              </a:ext>
            </a:extLst>
          </p:cNvPr>
          <p:cNvSpPr>
            <a:spLocks noGrp="1"/>
          </p:cNvSpPr>
          <p:nvPr>
            <p:ph type="title"/>
          </p:nvPr>
        </p:nvSpPr>
        <p:spPr/>
        <p:txBody>
          <a:bodyPr/>
          <a:lstStyle/>
          <a:p>
            <a:r>
              <a:rPr lang="en-US" dirty="0"/>
              <a:t>Version Control</a:t>
            </a:r>
          </a:p>
        </p:txBody>
      </p:sp>
      <p:grpSp>
        <p:nvGrpSpPr>
          <p:cNvPr id="39" name="Group 38">
            <a:extLst>
              <a:ext uri="{FF2B5EF4-FFF2-40B4-BE49-F238E27FC236}">
                <a16:creationId xmlns:a16="http://schemas.microsoft.com/office/drawing/2014/main" id="{00AE6235-AE81-92BC-8B19-A3699B4962B1}"/>
              </a:ext>
            </a:extLst>
          </p:cNvPr>
          <p:cNvGrpSpPr/>
          <p:nvPr/>
        </p:nvGrpSpPr>
        <p:grpSpPr>
          <a:xfrm>
            <a:off x="5958352" y="3066468"/>
            <a:ext cx="5938680" cy="3736975"/>
            <a:chOff x="97641" y="2408507"/>
            <a:chExt cx="7089626" cy="4375511"/>
          </a:xfrm>
        </p:grpSpPr>
        <p:pic>
          <p:nvPicPr>
            <p:cNvPr id="35" name="Picture 34">
              <a:extLst>
                <a:ext uri="{FF2B5EF4-FFF2-40B4-BE49-F238E27FC236}">
                  <a16:creationId xmlns:a16="http://schemas.microsoft.com/office/drawing/2014/main" id="{57CEF985-6BDA-ED37-18F5-63D81447D9A3}"/>
                </a:ext>
              </a:extLst>
            </p:cNvPr>
            <p:cNvPicPr>
              <a:picLocks noChangeAspect="1"/>
            </p:cNvPicPr>
            <p:nvPr/>
          </p:nvPicPr>
          <p:blipFill>
            <a:blip r:embed="rId2"/>
            <a:srcRect l="21386" t="18447" r="15988" b="20253"/>
            <a:stretch/>
          </p:blipFill>
          <p:spPr>
            <a:xfrm>
              <a:off x="97641" y="4439166"/>
              <a:ext cx="1251545" cy="1225071"/>
            </a:xfrm>
            <a:prstGeom prst="rect">
              <a:avLst/>
            </a:prstGeom>
          </p:spPr>
        </p:pic>
        <p:pic>
          <p:nvPicPr>
            <p:cNvPr id="34" name="Picture 33">
              <a:extLst>
                <a:ext uri="{FF2B5EF4-FFF2-40B4-BE49-F238E27FC236}">
                  <a16:creationId xmlns:a16="http://schemas.microsoft.com/office/drawing/2014/main" id="{768F9BA5-FF9B-3C7A-BDAD-AA0771CCD464}"/>
                </a:ext>
              </a:extLst>
            </p:cNvPr>
            <p:cNvPicPr>
              <a:picLocks noChangeAspect="1"/>
            </p:cNvPicPr>
            <p:nvPr/>
          </p:nvPicPr>
          <p:blipFill>
            <a:blip r:embed="rId2"/>
            <a:srcRect l="21386" t="18447" r="15988" b="20253"/>
            <a:stretch/>
          </p:blipFill>
          <p:spPr>
            <a:xfrm>
              <a:off x="5935722" y="4345192"/>
              <a:ext cx="1251545" cy="1225071"/>
            </a:xfrm>
            <a:prstGeom prst="rect">
              <a:avLst/>
            </a:prstGeom>
          </p:spPr>
        </p:pic>
        <p:pic>
          <p:nvPicPr>
            <p:cNvPr id="5" name="Picture 4">
              <a:extLst>
                <a:ext uri="{FF2B5EF4-FFF2-40B4-BE49-F238E27FC236}">
                  <a16:creationId xmlns:a16="http://schemas.microsoft.com/office/drawing/2014/main" id="{589E633C-52AD-7B53-4073-12B263A062C8}"/>
                </a:ext>
              </a:extLst>
            </p:cNvPr>
            <p:cNvPicPr>
              <a:picLocks noChangeAspect="1"/>
            </p:cNvPicPr>
            <p:nvPr/>
          </p:nvPicPr>
          <p:blipFill>
            <a:blip r:embed="rId3"/>
            <a:stretch>
              <a:fillRect/>
            </a:stretch>
          </p:blipFill>
          <p:spPr>
            <a:xfrm>
              <a:off x="1514316" y="2408507"/>
              <a:ext cx="2711446" cy="1132253"/>
            </a:xfrm>
            <a:prstGeom prst="rect">
              <a:avLst/>
            </a:prstGeom>
          </p:spPr>
        </p:pic>
        <p:cxnSp>
          <p:nvCxnSpPr>
            <p:cNvPr id="22" name="Straight Arrow Connector 21">
              <a:extLst>
                <a:ext uri="{FF2B5EF4-FFF2-40B4-BE49-F238E27FC236}">
                  <a16:creationId xmlns:a16="http://schemas.microsoft.com/office/drawing/2014/main" id="{C93298B8-682A-0636-8565-3E4981B65ED2}"/>
                </a:ext>
              </a:extLst>
            </p:cNvPr>
            <p:cNvCxnSpPr>
              <a:cxnSpLocks/>
            </p:cNvCxnSpPr>
            <p:nvPr/>
          </p:nvCxnSpPr>
          <p:spPr>
            <a:xfrm flipV="1">
              <a:off x="1932040" y="3360748"/>
              <a:ext cx="843775" cy="1153229"/>
            </a:xfrm>
            <a:prstGeom prst="straightConnector1">
              <a:avLst/>
            </a:prstGeom>
            <a:ln w="76200">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028" name="Picture 4" descr="16,800+ Stick Figure Computer Stock Illustrations, Royalty-Free Vector  Graphics &amp; Clip Art - iStock">
              <a:extLst>
                <a:ext uri="{FF2B5EF4-FFF2-40B4-BE49-F238E27FC236}">
                  <a16:creationId xmlns:a16="http://schemas.microsoft.com/office/drawing/2014/main" id="{862E30F3-79C4-FCF7-F3DA-324D35E8225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233469" y="4544457"/>
              <a:ext cx="1921192" cy="223956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16,800+ Stick Figure Computer Stock Illustrations, Royalty-Free Vector  Graphics &amp; Clip Art - iStock">
              <a:extLst>
                <a:ext uri="{FF2B5EF4-FFF2-40B4-BE49-F238E27FC236}">
                  <a16:creationId xmlns:a16="http://schemas.microsoft.com/office/drawing/2014/main" id="{35E1BCA5-A00E-1310-FB84-3974593B311D}"/>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flipH="1">
              <a:off x="4013200" y="4544457"/>
              <a:ext cx="1921192" cy="223956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766F250C-9834-3353-2A91-92932DDE808B}"/>
                </a:ext>
              </a:extLst>
            </p:cNvPr>
            <p:cNvCxnSpPr>
              <a:cxnSpLocks/>
            </p:cNvCxnSpPr>
            <p:nvPr/>
          </p:nvCxnSpPr>
          <p:spPr>
            <a:xfrm flipH="1" flipV="1">
              <a:off x="3980993" y="3360748"/>
              <a:ext cx="843775" cy="1153229"/>
            </a:xfrm>
            <a:prstGeom prst="straightConnector1">
              <a:avLst/>
            </a:prstGeom>
            <a:ln w="76200">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pic>
        <p:nvPicPr>
          <p:cNvPr id="38" name="Picture 37">
            <a:extLst>
              <a:ext uri="{FF2B5EF4-FFF2-40B4-BE49-F238E27FC236}">
                <a16:creationId xmlns:a16="http://schemas.microsoft.com/office/drawing/2014/main" id="{785F3C9D-29E2-3935-D8E6-71787EA678F6}"/>
              </a:ext>
            </a:extLst>
          </p:cNvPr>
          <p:cNvPicPr>
            <a:picLocks noChangeAspect="1"/>
          </p:cNvPicPr>
          <p:nvPr/>
        </p:nvPicPr>
        <p:blipFill>
          <a:blip r:embed="rId7"/>
          <a:stretch>
            <a:fillRect/>
          </a:stretch>
        </p:blipFill>
        <p:spPr>
          <a:xfrm>
            <a:off x="494967" y="3437092"/>
            <a:ext cx="5141210" cy="3311796"/>
          </a:xfrm>
          <a:prstGeom prst="rect">
            <a:avLst/>
          </a:prstGeom>
        </p:spPr>
      </p:pic>
      <p:sp>
        <p:nvSpPr>
          <p:cNvPr id="3" name="Content Placeholder 2">
            <a:extLst>
              <a:ext uri="{FF2B5EF4-FFF2-40B4-BE49-F238E27FC236}">
                <a16:creationId xmlns:a16="http://schemas.microsoft.com/office/drawing/2014/main" id="{E0BE8F1A-529E-91CF-546C-EAC005A1567C}"/>
              </a:ext>
            </a:extLst>
          </p:cNvPr>
          <p:cNvSpPr>
            <a:spLocks noGrp="1"/>
          </p:cNvSpPr>
          <p:nvPr>
            <p:ph idx="1"/>
          </p:nvPr>
        </p:nvSpPr>
        <p:spPr>
          <a:xfrm>
            <a:off x="838200" y="1825625"/>
            <a:ext cx="10515600" cy="4351338"/>
          </a:xfrm>
        </p:spPr>
        <p:txBody>
          <a:bodyPr/>
          <a:lstStyle/>
          <a:p>
            <a:r>
              <a:rPr lang="en-US" dirty="0"/>
              <a:t>Branching separate projects from main</a:t>
            </a:r>
          </a:p>
          <a:p>
            <a:r>
              <a:rPr lang="en-US" dirty="0"/>
              <a:t>Collaborative coding</a:t>
            </a:r>
          </a:p>
          <a:p>
            <a:r>
              <a:rPr lang="en-US" dirty="0"/>
              <a:t>Recreating an environment</a:t>
            </a:r>
          </a:p>
        </p:txBody>
      </p:sp>
    </p:spTree>
    <p:extLst>
      <p:ext uri="{BB962C8B-B14F-4D97-AF65-F5344CB8AC3E}">
        <p14:creationId xmlns:p14="http://schemas.microsoft.com/office/powerpoint/2010/main" val="1200204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0F0C-398D-B967-C073-ED0FDA57E4AD}"/>
              </a:ext>
            </a:extLst>
          </p:cNvPr>
          <p:cNvSpPr>
            <a:spLocks noGrp="1"/>
          </p:cNvSpPr>
          <p:nvPr>
            <p:ph type="title"/>
          </p:nvPr>
        </p:nvSpPr>
        <p:spPr/>
        <p:txBody>
          <a:bodyPr/>
          <a:lstStyle/>
          <a:p>
            <a:r>
              <a:rPr lang="en-US" dirty="0"/>
              <a:t>Scaling to BIG Data</a:t>
            </a:r>
          </a:p>
        </p:txBody>
      </p:sp>
      <p:sp>
        <p:nvSpPr>
          <p:cNvPr id="3" name="Content Placeholder 2">
            <a:extLst>
              <a:ext uri="{FF2B5EF4-FFF2-40B4-BE49-F238E27FC236}">
                <a16:creationId xmlns:a16="http://schemas.microsoft.com/office/drawing/2014/main" id="{5A78A4B9-016E-8521-F35F-A8F11C57FA8F}"/>
              </a:ext>
            </a:extLst>
          </p:cNvPr>
          <p:cNvSpPr>
            <a:spLocks noGrp="1"/>
          </p:cNvSpPr>
          <p:nvPr>
            <p:ph idx="1"/>
          </p:nvPr>
        </p:nvSpPr>
        <p:spPr/>
        <p:txBody>
          <a:bodyPr/>
          <a:lstStyle/>
          <a:p>
            <a:r>
              <a:rPr lang="en-US" dirty="0"/>
              <a:t>SQL enables rapid relational-</a:t>
            </a:r>
            <a:r>
              <a:rPr lang="en-US" dirty="0" err="1"/>
              <a:t>db</a:t>
            </a:r>
            <a:r>
              <a:rPr lang="en-US" dirty="0"/>
              <a:t> operations</a:t>
            </a:r>
          </a:p>
          <a:p>
            <a:r>
              <a:rPr lang="en-US" dirty="0"/>
              <a:t>Databases in peta-bytes, tables with billions++ of rows</a:t>
            </a:r>
          </a:p>
          <a:p>
            <a:r>
              <a:rPr lang="en-US" dirty="0"/>
              <a:t>Heavy lifting done on server-side</a:t>
            </a:r>
          </a:p>
        </p:txBody>
      </p:sp>
      <p:pic>
        <p:nvPicPr>
          <p:cNvPr id="4" name="Picture 3">
            <a:extLst>
              <a:ext uri="{FF2B5EF4-FFF2-40B4-BE49-F238E27FC236}">
                <a16:creationId xmlns:a16="http://schemas.microsoft.com/office/drawing/2014/main" id="{0C536E71-66F0-EFA4-FB22-CCFC39587164}"/>
              </a:ext>
            </a:extLst>
          </p:cNvPr>
          <p:cNvPicPr>
            <a:picLocks noChangeAspect="1"/>
          </p:cNvPicPr>
          <p:nvPr/>
        </p:nvPicPr>
        <p:blipFill>
          <a:blip r:embed="rId2"/>
          <a:stretch>
            <a:fillRect/>
          </a:stretch>
        </p:blipFill>
        <p:spPr>
          <a:xfrm>
            <a:off x="972757" y="3800327"/>
            <a:ext cx="5571021" cy="2800037"/>
          </a:xfrm>
          <a:prstGeom prst="rect">
            <a:avLst/>
          </a:prstGeom>
        </p:spPr>
      </p:pic>
    </p:spTree>
    <p:extLst>
      <p:ext uri="{BB962C8B-B14F-4D97-AF65-F5344CB8AC3E}">
        <p14:creationId xmlns:p14="http://schemas.microsoft.com/office/powerpoint/2010/main" val="2124553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FF48-C545-EB93-4377-C499B89C7E2D}"/>
              </a:ext>
            </a:extLst>
          </p:cNvPr>
          <p:cNvSpPr>
            <a:spLocks noGrp="1"/>
          </p:cNvSpPr>
          <p:nvPr>
            <p:ph type="title"/>
          </p:nvPr>
        </p:nvSpPr>
        <p:spPr/>
        <p:txBody>
          <a:bodyPr/>
          <a:lstStyle/>
          <a:p>
            <a:r>
              <a:rPr lang="en-US" dirty="0"/>
              <a:t>Interacting with Servers</a:t>
            </a:r>
          </a:p>
        </p:txBody>
      </p:sp>
      <p:sp>
        <p:nvSpPr>
          <p:cNvPr id="3" name="Content Placeholder 2">
            <a:extLst>
              <a:ext uri="{FF2B5EF4-FFF2-40B4-BE49-F238E27FC236}">
                <a16:creationId xmlns:a16="http://schemas.microsoft.com/office/drawing/2014/main" id="{00BEEB5F-D806-A880-DAB7-1FC121385AEA}"/>
              </a:ext>
            </a:extLst>
          </p:cNvPr>
          <p:cNvSpPr>
            <a:spLocks noGrp="1"/>
          </p:cNvSpPr>
          <p:nvPr>
            <p:ph idx="1"/>
          </p:nvPr>
        </p:nvSpPr>
        <p:spPr/>
        <p:txBody>
          <a:bodyPr/>
          <a:lstStyle/>
          <a:p>
            <a:r>
              <a:rPr lang="en-US" dirty="0"/>
              <a:t>BASH is the primary Shell for LINUX</a:t>
            </a:r>
          </a:p>
          <a:p>
            <a:r>
              <a:rPr lang="en-US" dirty="0"/>
              <a:t>File transfers, communication, and job submission are all enabled via BASH</a:t>
            </a:r>
          </a:p>
        </p:txBody>
      </p:sp>
      <p:pic>
        <p:nvPicPr>
          <p:cNvPr id="5" name="Picture 4">
            <a:extLst>
              <a:ext uri="{FF2B5EF4-FFF2-40B4-BE49-F238E27FC236}">
                <a16:creationId xmlns:a16="http://schemas.microsoft.com/office/drawing/2014/main" id="{6B195A1E-3326-9C52-7839-280C25698176}"/>
              </a:ext>
            </a:extLst>
          </p:cNvPr>
          <p:cNvPicPr>
            <a:picLocks noChangeAspect="1"/>
          </p:cNvPicPr>
          <p:nvPr/>
        </p:nvPicPr>
        <p:blipFill>
          <a:blip r:embed="rId2"/>
          <a:stretch>
            <a:fillRect/>
          </a:stretch>
        </p:blipFill>
        <p:spPr>
          <a:xfrm>
            <a:off x="5601070" y="3150602"/>
            <a:ext cx="6590929" cy="3707398"/>
          </a:xfrm>
          <a:prstGeom prst="rect">
            <a:avLst/>
          </a:prstGeom>
        </p:spPr>
      </p:pic>
      <p:pic>
        <p:nvPicPr>
          <p:cNvPr id="4" name="Picture 3">
            <a:extLst>
              <a:ext uri="{FF2B5EF4-FFF2-40B4-BE49-F238E27FC236}">
                <a16:creationId xmlns:a16="http://schemas.microsoft.com/office/drawing/2014/main" id="{9CC276BE-947D-8EB4-B0B3-BF27F2FFEA53}"/>
              </a:ext>
            </a:extLst>
          </p:cNvPr>
          <p:cNvPicPr>
            <a:picLocks noChangeAspect="1"/>
          </p:cNvPicPr>
          <p:nvPr/>
        </p:nvPicPr>
        <p:blipFill>
          <a:blip r:embed="rId3"/>
          <a:srcRect r="28848"/>
          <a:stretch/>
        </p:blipFill>
        <p:spPr>
          <a:xfrm>
            <a:off x="605886" y="3391380"/>
            <a:ext cx="4689595" cy="3225842"/>
          </a:xfrm>
          <a:prstGeom prst="rect">
            <a:avLst/>
          </a:prstGeom>
        </p:spPr>
      </p:pic>
    </p:spTree>
    <p:extLst>
      <p:ext uri="{BB962C8B-B14F-4D97-AF65-F5344CB8AC3E}">
        <p14:creationId xmlns:p14="http://schemas.microsoft.com/office/powerpoint/2010/main" val="4271778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1277</TotalTime>
  <Words>1213</Words>
  <Application>Microsoft Office PowerPoint</Application>
  <PresentationFormat>Widescreen</PresentationFormat>
  <Paragraphs>199</Paragraphs>
  <Slides>36</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vt:lpstr>
      <vt:lpstr>Aptos Display</vt:lpstr>
      <vt:lpstr>Arial</vt:lpstr>
      <vt:lpstr>Office Theme</vt:lpstr>
      <vt:lpstr>High Performance Computing &amp; SLURM</vt:lpstr>
      <vt:lpstr>HW 6 solutions</vt:lpstr>
      <vt:lpstr>HW 6 solutions</vt:lpstr>
      <vt:lpstr>HW6 Solution</vt:lpstr>
      <vt:lpstr>Putting Everything Together</vt:lpstr>
      <vt:lpstr>High-level Languages</vt:lpstr>
      <vt:lpstr>Version Control</vt:lpstr>
      <vt:lpstr>Scaling to BIG Data</vt:lpstr>
      <vt:lpstr>Interacting with Servers</vt:lpstr>
      <vt:lpstr>Learning Objectives</vt:lpstr>
      <vt:lpstr>What is High-Performance Computing?</vt:lpstr>
      <vt:lpstr>Remote Computing Characteristics</vt:lpstr>
      <vt:lpstr>HPC at UIUC</vt:lpstr>
      <vt:lpstr>HPC at UIUC</vt:lpstr>
      <vt:lpstr>PowerPoint Presentation</vt:lpstr>
      <vt:lpstr>Parts of a Cluster: Scheduler</vt:lpstr>
      <vt:lpstr>Parts of a Cluster: Login Nodes</vt:lpstr>
      <vt:lpstr>Parts of a Cluster: Compute Nodes</vt:lpstr>
      <vt:lpstr>Parts of a Cluster: Storage</vt:lpstr>
      <vt:lpstr>Campus Cluster Storage Policy</vt:lpstr>
      <vt:lpstr>Interacting with the cluster</vt:lpstr>
      <vt:lpstr>Virtual Machines</vt:lpstr>
      <vt:lpstr>Connection Protocols</vt:lpstr>
      <vt:lpstr>Connection Protocols</vt:lpstr>
      <vt:lpstr>An Example Setup: VPN</vt:lpstr>
      <vt:lpstr>An Example Setup: File Manager (GUI)</vt:lpstr>
      <vt:lpstr>An Example Setup: Shell</vt:lpstr>
      <vt:lpstr>Simple Linux Utility for Resource Management</vt:lpstr>
      <vt:lpstr>Simple Linux Utility for Resource Management</vt:lpstr>
      <vt:lpstr>Sbatch scripts:  Job configuration</vt:lpstr>
      <vt:lpstr>Sbatch scripts: Instructions</vt:lpstr>
      <vt:lpstr>Sbatch scripts: Passing variables</vt:lpstr>
      <vt:lpstr>Some handy SLURM commands</vt:lpstr>
      <vt:lpstr>Looping Job Creation</vt:lpstr>
      <vt:lpstr>Learning Objectives</vt:lpstr>
      <vt:lpstr>For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Singh, Matthew</dc:creator>
  <cp:lastModifiedBy>Singh, Matthew</cp:lastModifiedBy>
  <cp:revision>130</cp:revision>
  <dcterms:created xsi:type="dcterms:W3CDTF">2024-11-16T19:36:52Z</dcterms:created>
  <dcterms:modified xsi:type="dcterms:W3CDTF">2024-11-18T18:36:56Z</dcterms:modified>
</cp:coreProperties>
</file>